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Nunito"/>
      <p:regular r:id="rId26"/>
      <p:bold r:id="rId27"/>
      <p:italic r:id="rId28"/>
      <p:boldItalic r:id="rId29"/>
    </p:embeddedFont>
    <p:embeddedFont>
      <p:font typeface="Helvetica Neue"/>
      <p:regular r:id="rId30"/>
      <p:bold r:id="rId31"/>
      <p:italic r:id="rId32"/>
      <p:boldItalic r:id="rId33"/>
    </p:embeddedFont>
    <p:embeddedFont>
      <p:font typeface="Arial Black"/>
      <p:regular r:id="rId34"/>
    </p:embeddedFont>
    <p:embeddedFont>
      <p:font typeface="Century Gothic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regular.fntdata"/><Relationship Id="rId25" Type="http://schemas.openxmlformats.org/officeDocument/2006/relationships/slide" Target="slides/slide20.xml"/><Relationship Id="rId28" Type="http://schemas.openxmlformats.org/officeDocument/2006/relationships/font" Target="fonts/Nunito-italic.fntdata"/><Relationship Id="rId27" Type="http://schemas.openxmlformats.org/officeDocument/2006/relationships/font" Target="fonts/Nuni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bold.fntdata"/><Relationship Id="rId30" Type="http://schemas.openxmlformats.org/officeDocument/2006/relationships/font" Target="fonts/HelveticaNeue-regular.fntdata"/><Relationship Id="rId11" Type="http://schemas.openxmlformats.org/officeDocument/2006/relationships/slide" Target="slides/slide6.xml"/><Relationship Id="rId33" Type="http://schemas.openxmlformats.org/officeDocument/2006/relationships/font" Target="fonts/HelveticaNeue-boldItalic.fntdata"/><Relationship Id="rId10" Type="http://schemas.openxmlformats.org/officeDocument/2006/relationships/slide" Target="slides/slide5.xml"/><Relationship Id="rId32" Type="http://schemas.openxmlformats.org/officeDocument/2006/relationships/font" Target="fonts/HelveticaNeue-italic.fntdata"/><Relationship Id="rId13" Type="http://schemas.openxmlformats.org/officeDocument/2006/relationships/slide" Target="slides/slide8.xml"/><Relationship Id="rId35" Type="http://schemas.openxmlformats.org/officeDocument/2006/relationships/font" Target="fonts/CenturyGothic-regular.fntdata"/><Relationship Id="rId12" Type="http://schemas.openxmlformats.org/officeDocument/2006/relationships/slide" Target="slides/slide7.xml"/><Relationship Id="rId34" Type="http://schemas.openxmlformats.org/officeDocument/2006/relationships/font" Target="fonts/ArialBlack-regular.fntdata"/><Relationship Id="rId15" Type="http://schemas.openxmlformats.org/officeDocument/2006/relationships/slide" Target="slides/slide10.xml"/><Relationship Id="rId37" Type="http://schemas.openxmlformats.org/officeDocument/2006/relationships/font" Target="fonts/CenturyGothic-italic.fntdata"/><Relationship Id="rId14" Type="http://schemas.openxmlformats.org/officeDocument/2006/relationships/slide" Target="slides/slide9.xml"/><Relationship Id="rId36" Type="http://schemas.openxmlformats.org/officeDocument/2006/relationships/font" Target="fonts/CenturyGothic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CenturyGothic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83b9ec2c2_0_0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1383b9ec2c2_0_0:notes"/>
          <p:cNvSpPr txBox="1"/>
          <p:nvPr>
            <p:ph idx="1" type="body"/>
          </p:nvPr>
        </p:nvSpPr>
        <p:spPr>
          <a:xfrm>
            <a:off x="686421" y="4400238"/>
            <a:ext cx="5485200" cy="3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00" lIns="89600" spcFirstLastPara="1" rIns="89600" wrap="square" tIns="44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g1383b9ec2c2_0_0:notes"/>
          <p:cNvSpPr txBox="1"/>
          <p:nvPr>
            <p:ph idx="12" type="sldNum"/>
          </p:nvPr>
        </p:nvSpPr>
        <p:spPr>
          <a:xfrm>
            <a:off x="3884026" y="8684926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4800" lIns="89600" spcFirstLastPara="1" rIns="89600" wrap="square" tIns="448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52f4a427ec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52f4a427ec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2f4a427ec_0_1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252f4a427ec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52f4a427ec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4" name="Google Shape;304;g252f4a427ec_0_1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1d60e7daf_0_0:notes"/>
          <p:cNvSpPr/>
          <p:nvPr>
            <p:ph idx="2" type="sldImg"/>
          </p:nvPr>
        </p:nvSpPr>
        <p:spPr>
          <a:xfrm>
            <a:off x="701951" y="1143000"/>
            <a:ext cx="5455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g2e1d60e7daf_0_0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00" lIns="89600" spcFirstLastPara="1" rIns="89600" wrap="square" tIns="44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800"/>
          </a:p>
        </p:txBody>
      </p:sp>
      <p:sp>
        <p:nvSpPr>
          <p:cNvPr id="336" name="Google Shape;336;g2e1d60e7daf_0_0:notes"/>
          <p:cNvSpPr txBox="1"/>
          <p:nvPr>
            <p:ph idx="12" type="sldNum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4800" lIns="89600" spcFirstLastPara="1" rIns="89600" wrap="square" tIns="448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52f4a427ec_0_2331:notes"/>
          <p:cNvSpPr/>
          <p:nvPr>
            <p:ph idx="2" type="sldImg"/>
          </p:nvPr>
        </p:nvSpPr>
        <p:spPr>
          <a:xfrm>
            <a:off x="701951" y="1143000"/>
            <a:ext cx="5455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g252f4a427ec_0_2331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00" lIns="89600" spcFirstLastPara="1" rIns="89600" wrap="square" tIns="44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800"/>
          </a:p>
        </p:txBody>
      </p:sp>
      <p:sp>
        <p:nvSpPr>
          <p:cNvPr id="363" name="Google Shape;363;g252f4a427ec_0_2331:notes"/>
          <p:cNvSpPr txBox="1"/>
          <p:nvPr>
            <p:ph idx="12" type="sldNum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4800" lIns="89600" spcFirstLastPara="1" rIns="89600" wrap="square" tIns="448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52f4a427ec_0_2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52f4a427ec_0_2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52f4a427ec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52f4a427ec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52f4a427ec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52f4a427ec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19 Aviones Cargueros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383b9ec2c2_0_83:notes"/>
          <p:cNvSpPr txBox="1"/>
          <p:nvPr>
            <p:ph idx="1" type="body"/>
          </p:nvPr>
        </p:nvSpPr>
        <p:spPr>
          <a:xfrm>
            <a:off x="857250" y="4136571"/>
            <a:ext cx="4714800" cy="39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6175" lIns="86175" spcFirstLastPara="1" rIns="86175" wrap="square" tIns="861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g1383b9ec2c2_0_83:notes"/>
          <p:cNvSpPr/>
          <p:nvPr>
            <p:ph idx="2" type="sldImg"/>
          </p:nvPr>
        </p:nvSpPr>
        <p:spPr>
          <a:xfrm>
            <a:off x="327681" y="652697"/>
            <a:ext cx="5773800" cy="326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9f223696ab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9f223696ab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52f4a427e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252f4a427ec_0_0:notes"/>
          <p:cNvSpPr txBox="1"/>
          <p:nvPr>
            <p:ph idx="1" type="body"/>
          </p:nvPr>
        </p:nvSpPr>
        <p:spPr>
          <a:xfrm>
            <a:off x="686421" y="4400238"/>
            <a:ext cx="5485200" cy="3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g252f4a427ec_0_0:notes"/>
          <p:cNvSpPr txBox="1"/>
          <p:nvPr>
            <p:ph idx="12" type="sldNum"/>
          </p:nvPr>
        </p:nvSpPr>
        <p:spPr>
          <a:xfrm>
            <a:off x="3884026" y="8684926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spcFirstLastPara="1" rIns="89600" wrap="square" tIns="8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3873beb300_0_2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g13873beb300_0_2:notes"/>
          <p:cNvSpPr txBox="1"/>
          <p:nvPr>
            <p:ph idx="1" type="body"/>
          </p:nvPr>
        </p:nvSpPr>
        <p:spPr>
          <a:xfrm>
            <a:off x="686421" y="4400238"/>
            <a:ext cx="5485200" cy="3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00" lIns="89600" spcFirstLastPara="1" rIns="89600" wrap="square" tIns="44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3" name="Google Shape;483;g13873beb300_0_2:notes"/>
          <p:cNvSpPr txBox="1"/>
          <p:nvPr>
            <p:ph idx="12" type="sldNum"/>
          </p:nvPr>
        </p:nvSpPr>
        <p:spPr>
          <a:xfrm>
            <a:off x="3884026" y="8684926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4800" lIns="89600" spcFirstLastPara="1" rIns="89600" wrap="square" tIns="448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52f4a427ec_0_8:notes"/>
          <p:cNvSpPr txBox="1"/>
          <p:nvPr>
            <p:ph idx="1" type="body"/>
          </p:nvPr>
        </p:nvSpPr>
        <p:spPr>
          <a:xfrm>
            <a:off x="1046079" y="3533459"/>
            <a:ext cx="8368800" cy="3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22222"/>
              </a:solidFill>
              <a:highlight>
                <a:srgbClr val="F8F9FA"/>
              </a:highlight>
            </a:endParaRPr>
          </a:p>
        </p:txBody>
      </p:sp>
      <p:sp>
        <p:nvSpPr>
          <p:cNvPr id="133" name="Google Shape;133;g252f4a427ec_0_8:notes"/>
          <p:cNvSpPr/>
          <p:nvPr>
            <p:ph idx="2" type="sldImg"/>
          </p:nvPr>
        </p:nvSpPr>
        <p:spPr>
          <a:xfrm>
            <a:off x="2751138" y="557213"/>
            <a:ext cx="4959300" cy="2790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252f4a427ec_0_8:notes"/>
          <p:cNvSpPr txBox="1"/>
          <p:nvPr>
            <p:ph idx="12" type="sldNum"/>
          </p:nvPr>
        </p:nvSpPr>
        <p:spPr>
          <a:xfrm>
            <a:off x="3884026" y="8684926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4800" lIns="89600" spcFirstLastPara="1" rIns="89600" wrap="square" tIns="44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2f4a427e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52f4a427e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52f4a427e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52f4a427e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52f4a427ec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52f4a427e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383b9ec2c2_0_153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1383b9ec2c2_0_153:notes"/>
          <p:cNvSpPr txBox="1"/>
          <p:nvPr>
            <p:ph idx="1" type="body"/>
          </p:nvPr>
        </p:nvSpPr>
        <p:spPr>
          <a:xfrm>
            <a:off x="686421" y="4400238"/>
            <a:ext cx="5485200" cy="3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00" lIns="89600" spcFirstLastPara="1" rIns="89600" wrap="square" tIns="44800">
            <a:noAutofit/>
          </a:bodyPr>
          <a:lstStyle/>
          <a:p>
            <a:pPr indent="-2159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g1383b9ec2c2_0_153:notes"/>
          <p:cNvSpPr txBox="1"/>
          <p:nvPr>
            <p:ph idx="12" type="sldNum"/>
          </p:nvPr>
        </p:nvSpPr>
        <p:spPr>
          <a:xfrm>
            <a:off x="3884026" y="8684926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4800" lIns="89600" spcFirstLastPara="1" rIns="89600" wrap="square" tIns="44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52f4a427ec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52f4a427e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52f4a427ec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52f4a427ec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96979" y="942184"/>
            <a:ext cx="4461900" cy="8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100"/>
              <a:buFont typeface="Verdana"/>
              <a:buNone/>
              <a:defRPr b="1" i="0" sz="2700">
                <a:solidFill>
                  <a:srgbClr val="41404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None/>
              <a:defRPr/>
            </a:lvl2pPr>
            <a:lvl3pPr lvl="2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None/>
              <a:defRPr/>
            </a:lvl3pPr>
            <a:lvl4pPr lvl="3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None/>
              <a:defRPr/>
            </a:lvl4pPr>
            <a:lvl5pPr lvl="4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None/>
              <a:defRPr/>
            </a:lvl5pPr>
            <a:lvl6pPr lvl="5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None/>
              <a:defRPr/>
            </a:lvl6pPr>
            <a:lvl7pPr lvl="6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None/>
              <a:defRPr/>
            </a:lvl7pPr>
            <a:lvl8pPr lvl="7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None/>
              <a:defRPr/>
            </a:lvl8pPr>
            <a:lvl9pPr lvl="8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07833" y="918143"/>
            <a:ext cx="3879300" cy="15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3108960" y="4783454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457200" y="4783454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83680" y="4783454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Trebuchet MS"/>
              <a:buNone/>
              <a:defRPr b="0" i="0" sz="5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Trebuchet MS"/>
              <a:buNone/>
              <a:defRPr b="0" i="0" sz="5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Trebuchet MS"/>
              <a:buNone/>
              <a:defRPr b="0" i="0" sz="5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Trebuchet MS"/>
              <a:buNone/>
              <a:defRPr b="0" i="0" sz="5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Trebuchet MS"/>
              <a:buNone/>
              <a:defRPr b="0" i="0" sz="5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Trebuchet MS"/>
              <a:buNone/>
              <a:defRPr b="0" i="0" sz="5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Trebuchet MS"/>
              <a:buNone/>
              <a:defRPr b="0" i="0" sz="5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Trebuchet MS"/>
              <a:buNone/>
              <a:defRPr b="0" i="0" sz="5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Trebuchet MS"/>
              <a:buNone/>
              <a:defRPr b="0" i="0" sz="5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OBJECT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5_Custom Layout">
  <p:cSld name="45_Custom Layou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634999" y="673538"/>
            <a:ext cx="14106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Trebuchet MS"/>
              <a:buNone/>
              <a:defRPr sz="23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746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Trebuchet MS"/>
              <a:buChar char="•"/>
              <a:defRPr sz="23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7465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Trebuchet MS"/>
              <a:buChar char="–"/>
              <a:defRPr sz="23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74650" lvl="3" marL="1828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Trebuchet MS"/>
              <a:buChar char="•"/>
              <a:defRPr sz="23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74650" lvl="4" marL="2286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Trebuchet MS"/>
              <a:buChar char="–"/>
              <a:defRPr sz="23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2" type="body"/>
          </p:nvPr>
        </p:nvSpPr>
        <p:spPr>
          <a:xfrm>
            <a:off x="292099" y="222250"/>
            <a:ext cx="85551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5C5C5C"/>
              </a:buClr>
              <a:buSzPts val="2400"/>
              <a:buFont typeface="Trebuchet MS"/>
              <a:buNone/>
              <a:defRPr b="0" i="1" sz="2400">
                <a:solidFill>
                  <a:srgbClr val="5C5C5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3" type="body"/>
          </p:nvPr>
        </p:nvSpPr>
        <p:spPr>
          <a:xfrm>
            <a:off x="634999" y="1045899"/>
            <a:ext cx="1410600" cy="2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Trebuchet MS"/>
              <a:buNone/>
              <a:defRPr b="0" i="1" sz="25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4" type="body"/>
          </p:nvPr>
        </p:nvSpPr>
        <p:spPr>
          <a:xfrm>
            <a:off x="2455915" y="673538"/>
            <a:ext cx="2072700" cy="12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2100"/>
              <a:buFont typeface="Trebuchet MS"/>
              <a:buNone/>
              <a:defRPr b="0" i="1" sz="2100">
                <a:solidFill>
                  <a:srgbClr val="64646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5" type="body"/>
          </p:nvPr>
        </p:nvSpPr>
        <p:spPr>
          <a:xfrm>
            <a:off x="634999" y="2118989"/>
            <a:ext cx="14106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00"/>
              <a:buFont typeface="Trebuchet MS"/>
              <a:buNone/>
              <a:defRPr sz="39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6" type="body"/>
          </p:nvPr>
        </p:nvSpPr>
        <p:spPr>
          <a:xfrm>
            <a:off x="634999" y="2491349"/>
            <a:ext cx="1410600" cy="2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Trebuchet MS"/>
              <a:buNone/>
              <a:defRPr b="0" i="1" sz="25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7" type="body"/>
          </p:nvPr>
        </p:nvSpPr>
        <p:spPr>
          <a:xfrm>
            <a:off x="634999" y="3564440"/>
            <a:ext cx="14106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Trebuchet MS"/>
              <a:buNone/>
              <a:defRPr sz="39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8" type="body"/>
          </p:nvPr>
        </p:nvSpPr>
        <p:spPr>
          <a:xfrm>
            <a:off x="634999" y="3936801"/>
            <a:ext cx="1410600" cy="2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Trebuchet MS"/>
              <a:buNone/>
              <a:defRPr b="0" i="1" sz="25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9" type="body"/>
          </p:nvPr>
        </p:nvSpPr>
        <p:spPr>
          <a:xfrm>
            <a:off x="4621606" y="673538"/>
            <a:ext cx="2072700" cy="12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2100"/>
              <a:buFont typeface="Trebuchet MS"/>
              <a:buNone/>
              <a:defRPr b="0" i="1" sz="2100">
                <a:solidFill>
                  <a:srgbClr val="64646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13" type="body"/>
          </p:nvPr>
        </p:nvSpPr>
        <p:spPr>
          <a:xfrm>
            <a:off x="6774410" y="673538"/>
            <a:ext cx="2072700" cy="12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2100"/>
              <a:buFont typeface="Trebuchet MS"/>
              <a:buNone/>
              <a:defRPr b="0" i="1" sz="2100">
                <a:solidFill>
                  <a:srgbClr val="64646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73" name="Google Shape;73;p15"/>
          <p:cNvSpPr txBox="1"/>
          <p:nvPr>
            <p:ph idx="14" type="body"/>
          </p:nvPr>
        </p:nvSpPr>
        <p:spPr>
          <a:xfrm>
            <a:off x="2455915" y="2118989"/>
            <a:ext cx="2072700" cy="12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2100"/>
              <a:buFont typeface="Trebuchet MS"/>
              <a:buNone/>
              <a:defRPr b="0" i="1" sz="2100">
                <a:solidFill>
                  <a:srgbClr val="64646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15" type="body"/>
          </p:nvPr>
        </p:nvSpPr>
        <p:spPr>
          <a:xfrm>
            <a:off x="4621606" y="2118989"/>
            <a:ext cx="2072700" cy="12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2100"/>
              <a:buFont typeface="Trebuchet MS"/>
              <a:buNone/>
              <a:defRPr b="0" i="1" sz="2100">
                <a:solidFill>
                  <a:srgbClr val="64646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16" type="body"/>
          </p:nvPr>
        </p:nvSpPr>
        <p:spPr>
          <a:xfrm>
            <a:off x="6774410" y="2118989"/>
            <a:ext cx="2072700" cy="12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2100"/>
              <a:buFont typeface="Trebuchet MS"/>
              <a:buNone/>
              <a:defRPr b="0" i="1" sz="2100">
                <a:solidFill>
                  <a:srgbClr val="64646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17" type="body"/>
          </p:nvPr>
        </p:nvSpPr>
        <p:spPr>
          <a:xfrm>
            <a:off x="2455915" y="3564440"/>
            <a:ext cx="2072700" cy="12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2100"/>
              <a:buFont typeface="Trebuchet MS"/>
              <a:buNone/>
              <a:defRPr b="0" i="1" sz="2100">
                <a:solidFill>
                  <a:srgbClr val="64646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18" type="body"/>
          </p:nvPr>
        </p:nvSpPr>
        <p:spPr>
          <a:xfrm>
            <a:off x="4621606" y="3564440"/>
            <a:ext cx="2072700" cy="12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2100"/>
              <a:buFont typeface="Trebuchet MS"/>
              <a:buNone/>
              <a:defRPr b="0" i="1" sz="2100">
                <a:solidFill>
                  <a:srgbClr val="64646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9" type="body"/>
          </p:nvPr>
        </p:nvSpPr>
        <p:spPr>
          <a:xfrm>
            <a:off x="6774410" y="3564440"/>
            <a:ext cx="2072700" cy="12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2100"/>
              <a:buFont typeface="Trebuchet MS"/>
              <a:buNone/>
              <a:defRPr b="0" i="1" sz="2100">
                <a:solidFill>
                  <a:srgbClr val="64646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6381761" y="4698013"/>
            <a:ext cx="1716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1_Custom Layout 1">
  <p:cSld name="TITLE_AND_BODY_2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idx="12" type="sldNum"/>
          </p:nvPr>
        </p:nvSpPr>
        <p:spPr>
          <a:xfrm>
            <a:off x="6381761" y="4698014"/>
            <a:ext cx="1716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Thank you page, blue 2">
  <p:cSld name="30_Thank you page, blue 2"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83" name="Google Shape;8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63044" y="220093"/>
            <a:ext cx="268136" cy="398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">
  <p:cSld name="Diseño personalizado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457200" y="69057"/>
            <a:ext cx="8229600" cy="11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60925" spcFirstLastPara="1" rIns="60925" wrap="square" tIns="121900">
            <a:noAutofit/>
          </a:bodyPr>
          <a:lstStyle>
            <a:lvl1pPr lv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0" type="dt"/>
          </p:nvPr>
        </p:nvSpPr>
        <p:spPr>
          <a:xfrm>
            <a:off x="5584828" y="4919662"/>
            <a:ext cx="15780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243825" spcFirstLastPara="1" rIns="243825" wrap="square" tIns="121900">
            <a:noAutofit/>
          </a:bodyPr>
          <a:lstStyle>
            <a:lvl1pPr lvl="0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None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None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Char char="•"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Char char="-"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Char char="•"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Char char="–"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Char char="–"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Char char="–"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Char char="–"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1" type="ftr"/>
          </p:nvPr>
        </p:nvSpPr>
        <p:spPr>
          <a:xfrm>
            <a:off x="1027115" y="4916093"/>
            <a:ext cx="43068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243825" spcFirstLastPara="1" rIns="243825" wrap="square" tIns="121900">
            <a:noAutofit/>
          </a:bodyPr>
          <a:lstStyle>
            <a:lvl1pPr lvl="0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None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None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Char char="•"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Char char="-"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Char char="•"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Char char="–"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Char char="–"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Char char="–"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88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rebuchet MS"/>
              <a:buChar char="–"/>
              <a:defRPr b="0" i="0" sz="2775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2" type="sldNum"/>
          </p:nvPr>
        </p:nvSpPr>
        <p:spPr>
          <a:xfrm>
            <a:off x="6371742" y="4644473"/>
            <a:ext cx="181500" cy="2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60925" spcFirstLastPara="1" rIns="60925" wrap="square" tIns="121900">
            <a:noAutofit/>
          </a:bodyPr>
          <a:lstStyle>
            <a:lvl1pPr indent="0" lvl="0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Trebuchet MS"/>
              <a:buNone/>
              <a:defRPr b="0" i="0" sz="45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Trebuchet MS"/>
              <a:buNone/>
              <a:defRPr b="0" i="0" sz="45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Trebuchet MS"/>
              <a:buNone/>
              <a:defRPr b="0" i="0" sz="45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Trebuchet MS"/>
              <a:buNone/>
              <a:defRPr b="0" i="0" sz="45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Trebuchet MS"/>
              <a:buNone/>
              <a:defRPr b="0" i="0" sz="45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Trebuchet MS"/>
              <a:buNone/>
              <a:defRPr b="0" i="0" sz="45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Trebuchet MS"/>
              <a:buNone/>
              <a:defRPr b="0" i="0" sz="45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Trebuchet MS"/>
              <a:buNone/>
              <a:defRPr b="0" i="0" sz="45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Trebuchet MS"/>
              <a:buNone/>
              <a:defRPr b="0" i="0" sz="45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">
  <p:cSld name="TITLE_AND_BODY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_1">
  <p:cSld name="TITLE_AND_BODY_2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5">
  <p:cSld name="TITLE_AND_BODY_5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9" name="Google Shape;9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6">
  <p:cSld name="TITLE_AND_BODY_6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" name="Google Shape;10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4" name="Google Shape;10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1_Custom Layout 1 1">
  <p:cSld name="51_Custom Layout 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idx="12" type="sldNum"/>
          </p:nvPr>
        </p:nvSpPr>
        <p:spPr>
          <a:xfrm>
            <a:off x="4419600" y="4629150"/>
            <a:ext cx="21336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875" lIns="12875" spcFirstLastPara="1" rIns="12875" wrap="square" tIns="12875">
            <a:noAutofit/>
          </a:bodyPr>
          <a:lstStyle>
            <a:lvl1pPr indent="0" lvl="0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Trebuchet MS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Trebuchet MS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Trebuchet MS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Trebuchet MS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Trebuchet MS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Trebuchet MS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Trebuchet MS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Trebuchet MS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Trebuchet MS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1_Custom Layout 1 2">
  <p:cSld name="TITLE_AND_BODY_2_2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/>
          <p:nvPr>
            <p:ph idx="12" type="sldNum"/>
          </p:nvPr>
        </p:nvSpPr>
        <p:spPr>
          <a:xfrm>
            <a:off x="6381761" y="4698014"/>
            <a:ext cx="1716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21.png"/><Relationship Id="rId6" Type="http://schemas.openxmlformats.org/officeDocument/2006/relationships/image" Target="../media/image9.png"/><Relationship Id="rId7" Type="http://schemas.openxmlformats.org/officeDocument/2006/relationships/image" Target="../media/image41.png"/><Relationship Id="rId8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6.gif"/><Relationship Id="rId4" Type="http://schemas.openxmlformats.org/officeDocument/2006/relationships/image" Target="../media/image56.png"/><Relationship Id="rId5" Type="http://schemas.openxmlformats.org/officeDocument/2006/relationships/image" Target="../media/image3.png"/><Relationship Id="rId6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40.png"/><Relationship Id="rId13" Type="http://schemas.openxmlformats.org/officeDocument/2006/relationships/image" Target="../media/image44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jp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5" Type="http://schemas.openxmlformats.org/officeDocument/2006/relationships/image" Target="../media/image35.png"/><Relationship Id="rId14" Type="http://schemas.openxmlformats.org/officeDocument/2006/relationships/image" Target="../media/image55.jpg"/><Relationship Id="rId16" Type="http://schemas.openxmlformats.org/officeDocument/2006/relationships/image" Target="../media/image66.png"/><Relationship Id="rId5" Type="http://schemas.openxmlformats.org/officeDocument/2006/relationships/image" Target="../media/image31.png"/><Relationship Id="rId6" Type="http://schemas.openxmlformats.org/officeDocument/2006/relationships/image" Target="../media/image43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61.png"/><Relationship Id="rId10" Type="http://schemas.openxmlformats.org/officeDocument/2006/relationships/image" Target="../media/image62.png"/><Relationship Id="rId1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6.jpg"/><Relationship Id="rId4" Type="http://schemas.openxmlformats.org/officeDocument/2006/relationships/image" Target="../media/image49.png"/><Relationship Id="rId9" Type="http://schemas.openxmlformats.org/officeDocument/2006/relationships/image" Target="../media/image48.png"/><Relationship Id="rId5" Type="http://schemas.openxmlformats.org/officeDocument/2006/relationships/image" Target="../media/image50.png"/><Relationship Id="rId6" Type="http://schemas.openxmlformats.org/officeDocument/2006/relationships/image" Target="../media/image45.png"/><Relationship Id="rId7" Type="http://schemas.openxmlformats.org/officeDocument/2006/relationships/image" Target="../media/image58.png"/><Relationship Id="rId8" Type="http://schemas.openxmlformats.org/officeDocument/2006/relationships/image" Target="../media/image47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58.png"/><Relationship Id="rId13" Type="http://schemas.openxmlformats.org/officeDocument/2006/relationships/image" Target="../media/image62.pn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0.jpg"/><Relationship Id="rId4" Type="http://schemas.openxmlformats.org/officeDocument/2006/relationships/image" Target="../media/image60.png"/><Relationship Id="rId9" Type="http://schemas.openxmlformats.org/officeDocument/2006/relationships/image" Target="../media/image45.png"/><Relationship Id="rId15" Type="http://schemas.openxmlformats.org/officeDocument/2006/relationships/image" Target="../media/image92.jpg"/><Relationship Id="rId14" Type="http://schemas.openxmlformats.org/officeDocument/2006/relationships/image" Target="../media/image78.jpg"/><Relationship Id="rId5" Type="http://schemas.openxmlformats.org/officeDocument/2006/relationships/image" Target="../media/image59.png"/><Relationship Id="rId6" Type="http://schemas.openxmlformats.org/officeDocument/2006/relationships/image" Target="../media/image64.png"/><Relationship Id="rId7" Type="http://schemas.openxmlformats.org/officeDocument/2006/relationships/image" Target="../media/image67.png"/><Relationship Id="rId8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rive.google.com/file/d/1gXIKX7mb-qHDWtBRv4OGYpSruY280dtv/view?usp=sharing" TargetMode="External"/><Relationship Id="rId4" Type="http://schemas.openxmlformats.org/officeDocument/2006/relationships/hyperlink" Target="http://drive.google.com/file/d/1gXIKX7mb-qHDWtBRv4OGYpSruY280dtv/view" TargetMode="External"/><Relationship Id="rId5" Type="http://schemas.openxmlformats.org/officeDocument/2006/relationships/image" Target="../media/image6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3.gif"/><Relationship Id="rId4" Type="http://schemas.openxmlformats.org/officeDocument/2006/relationships/image" Target="../media/image3.png"/><Relationship Id="rId5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2.png"/><Relationship Id="rId4" Type="http://schemas.openxmlformats.org/officeDocument/2006/relationships/image" Target="../media/image81.png"/><Relationship Id="rId5" Type="http://schemas.openxmlformats.org/officeDocument/2006/relationships/image" Target="../media/image93.png"/><Relationship Id="rId6" Type="http://schemas.openxmlformats.org/officeDocument/2006/relationships/image" Target="../media/image13.png"/><Relationship Id="rId7" Type="http://schemas.openxmlformats.org/officeDocument/2006/relationships/image" Target="../media/image71.png"/><Relationship Id="rId8" Type="http://schemas.openxmlformats.org/officeDocument/2006/relationships/image" Target="../media/image80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90.png"/><Relationship Id="rId10" Type="http://schemas.openxmlformats.org/officeDocument/2006/relationships/image" Target="../media/image82.png"/><Relationship Id="rId13" Type="http://schemas.openxmlformats.org/officeDocument/2006/relationships/image" Target="../media/image88.png"/><Relationship Id="rId12" Type="http://schemas.openxmlformats.org/officeDocument/2006/relationships/image" Target="../media/image8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9.png"/><Relationship Id="rId4" Type="http://schemas.openxmlformats.org/officeDocument/2006/relationships/image" Target="../media/image76.png"/><Relationship Id="rId9" Type="http://schemas.openxmlformats.org/officeDocument/2006/relationships/image" Target="../media/image87.jpg"/><Relationship Id="rId15" Type="http://schemas.openxmlformats.org/officeDocument/2006/relationships/image" Target="../media/image89.png"/><Relationship Id="rId14" Type="http://schemas.openxmlformats.org/officeDocument/2006/relationships/image" Target="../media/image85.png"/><Relationship Id="rId5" Type="http://schemas.openxmlformats.org/officeDocument/2006/relationships/image" Target="../media/image75.jpg"/><Relationship Id="rId6" Type="http://schemas.openxmlformats.org/officeDocument/2006/relationships/image" Target="../media/image74.png"/><Relationship Id="rId7" Type="http://schemas.openxmlformats.org/officeDocument/2006/relationships/image" Target="../media/image77.png"/><Relationship Id="rId8" Type="http://schemas.openxmlformats.org/officeDocument/2006/relationships/image" Target="../media/image7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drive.google.com/file/d/1oVTNqi6v63RYFFli5DHTYrrdEenVPtc_/view?usp=sharing" TargetMode="External"/><Relationship Id="rId4" Type="http://schemas.openxmlformats.org/officeDocument/2006/relationships/hyperlink" Target="http://drive.google.com/file/d/1oVTNqi6v63RYFFli5DHTYrrdEenVPtc_/view" TargetMode="External"/><Relationship Id="rId5" Type="http://schemas.openxmlformats.org/officeDocument/2006/relationships/image" Target="../media/image9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gif"/><Relationship Id="rId4" Type="http://schemas.openxmlformats.org/officeDocument/2006/relationships/image" Target="../media/image24.gif"/><Relationship Id="rId5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21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13.png"/><Relationship Id="rId8" Type="http://schemas.openxmlformats.org/officeDocument/2006/relationships/image" Target="../media/image7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4.gif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94.gif"/><Relationship Id="rId5" Type="http://schemas.openxmlformats.org/officeDocument/2006/relationships/image" Target="../media/image3.png"/><Relationship Id="rId6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15.png"/><Relationship Id="rId5" Type="http://schemas.openxmlformats.org/officeDocument/2006/relationships/image" Target="../media/image29.png"/><Relationship Id="rId6" Type="http://schemas.openxmlformats.org/officeDocument/2006/relationships/image" Target="../media/image27.png"/><Relationship Id="rId7" Type="http://schemas.openxmlformats.org/officeDocument/2006/relationships/image" Target="../media/image26.png"/><Relationship Id="rId8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 rotWithShape="1">
          <a:blip r:embed="rId3">
            <a:alphaModFix/>
          </a:blip>
          <a:srcRect b="5294" l="0" r="0" t="9995"/>
          <a:stretch/>
        </p:blipFill>
        <p:spPr>
          <a:xfrm>
            <a:off x="-19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5"/>
          <p:cNvSpPr txBox="1"/>
          <p:nvPr>
            <p:ph idx="12" type="sldNum"/>
          </p:nvPr>
        </p:nvSpPr>
        <p:spPr>
          <a:xfrm>
            <a:off x="4937760" y="3587591"/>
            <a:ext cx="15771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Trebuchet MS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6" name="Google Shape;116;p25"/>
          <p:cNvSpPr txBox="1"/>
          <p:nvPr/>
        </p:nvSpPr>
        <p:spPr>
          <a:xfrm>
            <a:off x="876724" y="2093400"/>
            <a:ext cx="5997000" cy="2250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s" sz="4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LATAM Airlines:</a:t>
            </a:r>
            <a:endParaRPr b="1" sz="4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s" sz="4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destino necesario</a:t>
            </a:r>
            <a:endParaRPr b="1" sz="4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1" i="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7" name="Google Shape;11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719" y="337425"/>
            <a:ext cx="1515277" cy="146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66422">
            <a:off x="-2443358" y="2651624"/>
            <a:ext cx="3610553" cy="220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7238" y="4243379"/>
            <a:ext cx="1643064" cy="38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719" y="337425"/>
            <a:ext cx="1515277" cy="146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7238" y="4243379"/>
            <a:ext cx="1643064" cy="38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/>
          <p:nvPr/>
        </p:nvSpPr>
        <p:spPr>
          <a:xfrm>
            <a:off x="5352775" y="-77850"/>
            <a:ext cx="3791100" cy="5299200"/>
          </a:xfrm>
          <a:prstGeom prst="rect">
            <a:avLst/>
          </a:prstGeom>
          <a:solidFill>
            <a:srgbClr val="EC15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34"/>
          <p:cNvPicPr preferRelativeResize="0"/>
          <p:nvPr/>
        </p:nvPicPr>
        <p:blipFill rotWithShape="1">
          <a:blip r:embed="rId3">
            <a:alphaModFix/>
          </a:blip>
          <a:srcRect b="0" l="26605" r="0" t="0"/>
          <a:stretch/>
        </p:blipFill>
        <p:spPr>
          <a:xfrm rot="-366420">
            <a:off x="3539529" y="911319"/>
            <a:ext cx="3533082" cy="2937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firmar, dibujo, señal, reloj&#10;&#10;Descripción generada automáticamente" id="240" name="Google Shape;24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-135864" y="351657"/>
            <a:ext cx="767147" cy="31664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4"/>
          <p:cNvSpPr txBox="1"/>
          <p:nvPr/>
        </p:nvSpPr>
        <p:spPr>
          <a:xfrm rot="-5400000">
            <a:off x="-650653" y="3959211"/>
            <a:ext cx="17736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1600">
            <a:no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lang="es" sz="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Estrategia de Sostenibilidad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que contiene firmar, dibujo, señal, reloj&#10;&#10;Descripción generada automáticamente" id="242" name="Google Shape;24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-134062" y="353214"/>
            <a:ext cx="767147" cy="31664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4"/>
          <p:cNvSpPr txBox="1"/>
          <p:nvPr/>
        </p:nvSpPr>
        <p:spPr>
          <a:xfrm rot="-5400000">
            <a:off x="-650653" y="3959211"/>
            <a:ext cx="17736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1600">
            <a:no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lang="es" sz="500">
                <a:solidFill>
                  <a:srgbClr val="1B0088"/>
                </a:solidFill>
                <a:latin typeface="Arial Black"/>
                <a:ea typeface="Arial Black"/>
                <a:cs typeface="Arial Black"/>
                <a:sym typeface="Arial Black"/>
              </a:rPr>
              <a:t>Estrategia de Sostenibilidad</a:t>
            </a:r>
            <a:endParaRPr b="0" i="0" sz="1100" u="none" cap="none" strike="noStrike">
              <a:solidFill>
                <a:srgbClr val="1B00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4"/>
          <p:cNvSpPr/>
          <p:nvPr/>
        </p:nvSpPr>
        <p:spPr>
          <a:xfrm>
            <a:off x="8338462" y="-287084"/>
            <a:ext cx="656100" cy="972300"/>
          </a:xfrm>
          <a:prstGeom prst="roundRect">
            <a:avLst>
              <a:gd fmla="val 12673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4"/>
          <p:cNvSpPr txBox="1"/>
          <p:nvPr/>
        </p:nvSpPr>
        <p:spPr>
          <a:xfrm>
            <a:off x="546534" y="541597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Economía</a:t>
            </a:r>
            <a:endParaRPr b="1" sz="2000">
              <a:solidFill>
                <a:srgbClr val="FA014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Circular</a:t>
            </a:r>
            <a:endParaRPr b="1" sz="2000">
              <a:solidFill>
                <a:srgbClr val="FA014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34"/>
          <p:cNvSpPr/>
          <p:nvPr/>
        </p:nvSpPr>
        <p:spPr>
          <a:xfrm>
            <a:off x="632150" y="440750"/>
            <a:ext cx="20469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>
                <a:solidFill>
                  <a:srgbClr val="FA014A"/>
                </a:solidFill>
                <a:latin typeface="Consolas"/>
                <a:ea typeface="Consolas"/>
                <a:cs typeface="Consolas"/>
                <a:sym typeface="Consolas"/>
              </a:rPr>
              <a:t>EJE 3</a:t>
            </a:r>
            <a:endParaRPr b="1" i="0" sz="900" u="none" cap="none" strike="noStrike">
              <a:solidFill>
                <a:srgbClr val="FA014A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47" name="Google Shape;247;p34"/>
          <p:cNvSpPr txBox="1"/>
          <p:nvPr>
            <p:ph type="title"/>
          </p:nvPr>
        </p:nvSpPr>
        <p:spPr>
          <a:xfrm>
            <a:off x="547732" y="1209564"/>
            <a:ext cx="1478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535353"/>
                </a:solidFill>
                <a:latin typeface="Consolas"/>
                <a:ea typeface="Consolas"/>
                <a:cs typeface="Consolas"/>
                <a:sym typeface="Consolas"/>
              </a:rPr>
              <a:t>COMPROMISOS</a:t>
            </a:r>
            <a:endParaRPr sz="1400">
              <a:solidFill>
                <a:srgbClr val="535353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48" name="Google Shape;248;p34"/>
          <p:cNvSpPr txBox="1"/>
          <p:nvPr/>
        </p:nvSpPr>
        <p:spPr>
          <a:xfrm>
            <a:off x="632150" y="42627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A7A7A7"/>
                </a:solidFill>
              </a:rPr>
              <a:t>Results based on representative sample studies of the group’s four biggest macro-processes in its operations bases</a:t>
            </a:r>
            <a:endParaRPr sz="600">
              <a:solidFill>
                <a:srgbClr val="A7A7A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A7A7A7"/>
                </a:solidFill>
              </a:rPr>
              <a:t>95% of the plastics are in Onboard (62%) and Cargo (33%). </a:t>
            </a:r>
            <a:endParaRPr sz="600">
              <a:solidFill>
                <a:srgbClr val="A7A7A7"/>
              </a:solidFill>
            </a:endParaRPr>
          </a:p>
        </p:txBody>
      </p:sp>
      <p:pic>
        <p:nvPicPr>
          <p:cNvPr id="249" name="Google Shape;249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05424" y="109146"/>
            <a:ext cx="522174" cy="496004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4"/>
          <p:cNvSpPr txBox="1"/>
          <p:nvPr/>
        </p:nvSpPr>
        <p:spPr>
          <a:xfrm>
            <a:off x="476500" y="1569172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LATAM Baseline Assessment</a:t>
            </a:r>
            <a:endParaRPr b="1" sz="1300">
              <a:solidFill>
                <a:srgbClr val="FA014A"/>
              </a:solidFill>
            </a:endParaRPr>
          </a:p>
        </p:txBody>
      </p:sp>
      <p:sp>
        <p:nvSpPr>
          <p:cNvPr id="251" name="Google Shape;251;p34"/>
          <p:cNvSpPr txBox="1"/>
          <p:nvPr/>
        </p:nvSpPr>
        <p:spPr>
          <a:xfrm>
            <a:off x="6142316" y="2351975"/>
            <a:ext cx="23847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Eliminar los plásticos de un solo uso</a:t>
            </a:r>
            <a:endParaRPr b="1" sz="17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el 2024</a:t>
            </a:r>
            <a:endParaRPr sz="17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ser cero residuos</a:t>
            </a:r>
            <a:endParaRPr sz="17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rellenos sanitarios a 2027.</a:t>
            </a:r>
            <a:endParaRPr sz="17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2" name="Google Shape;252;p34"/>
          <p:cNvSpPr txBox="1"/>
          <p:nvPr/>
        </p:nvSpPr>
        <p:spPr>
          <a:xfrm>
            <a:off x="562956" y="3184284"/>
            <a:ext cx="18360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535353"/>
                </a:solidFill>
              </a:rPr>
              <a:t>Residuos generados por macroproceso </a:t>
            </a:r>
            <a:endParaRPr sz="1200">
              <a:solidFill>
                <a:srgbClr val="535353"/>
              </a:solidFill>
            </a:endParaRPr>
          </a:p>
        </p:txBody>
      </p:sp>
      <p:sp>
        <p:nvSpPr>
          <p:cNvPr id="253" name="Google Shape;253;p34"/>
          <p:cNvSpPr txBox="1"/>
          <p:nvPr/>
        </p:nvSpPr>
        <p:spPr>
          <a:xfrm>
            <a:off x="531305" y="2346781"/>
            <a:ext cx="16197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400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11,000</a:t>
            </a:r>
            <a:endParaRPr b="1" sz="3400">
              <a:solidFill>
                <a:srgbClr val="FA014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127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400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tons</a:t>
            </a:r>
            <a:endParaRPr sz="2700">
              <a:solidFill>
                <a:srgbClr val="FA014A"/>
              </a:solidFill>
            </a:endParaRPr>
          </a:p>
        </p:txBody>
      </p:sp>
      <p:sp>
        <p:nvSpPr>
          <p:cNvPr id="254" name="Google Shape;254;p34"/>
          <p:cNvSpPr txBox="1"/>
          <p:nvPr/>
        </p:nvSpPr>
        <p:spPr>
          <a:xfrm>
            <a:off x="1971646" y="2490225"/>
            <a:ext cx="4722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Cargo</a:t>
            </a:r>
            <a:br>
              <a:rPr b="0" i="0" lang="es" sz="800" u="none" cap="none" strike="noStrike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es" sz="800" u="none" cap="none" strike="noStrike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24,8%</a:t>
            </a:r>
            <a:endParaRPr b="1" i="0" sz="1100" u="none" cap="none" strike="noStrike">
              <a:solidFill>
                <a:srgbClr val="FA014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55" name="Google Shape;255;p34"/>
          <p:cNvCxnSpPr/>
          <p:nvPr/>
        </p:nvCxnSpPr>
        <p:spPr>
          <a:xfrm>
            <a:off x="3789953" y="2343513"/>
            <a:ext cx="1485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6" name="Google Shape;256;p34"/>
          <p:cNvCxnSpPr/>
          <p:nvPr/>
        </p:nvCxnSpPr>
        <p:spPr>
          <a:xfrm>
            <a:off x="4254297" y="2886438"/>
            <a:ext cx="8073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p34"/>
          <p:cNvCxnSpPr/>
          <p:nvPr/>
        </p:nvCxnSpPr>
        <p:spPr>
          <a:xfrm>
            <a:off x="4254297" y="3465081"/>
            <a:ext cx="543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58" name="Google Shape;25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9991" y="1340300"/>
            <a:ext cx="1103951" cy="1103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34"/>
          <p:cNvCxnSpPr/>
          <p:nvPr/>
        </p:nvCxnSpPr>
        <p:spPr>
          <a:xfrm>
            <a:off x="2124053" y="2456325"/>
            <a:ext cx="950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0" name="Google Shape;260;p34" title="Points scored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2394235" y="2072051"/>
            <a:ext cx="2046900" cy="204178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4"/>
          <p:cNvSpPr txBox="1"/>
          <p:nvPr/>
        </p:nvSpPr>
        <p:spPr>
          <a:xfrm>
            <a:off x="4468245" y="3480164"/>
            <a:ext cx="3237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SAB</a:t>
            </a:r>
            <a:br>
              <a:rPr b="0" i="0" lang="es" sz="800" u="none" cap="none" strike="noStrike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es" sz="800" u="none" cap="none" strike="noStrike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50,9%</a:t>
            </a:r>
            <a:endParaRPr b="1" i="0" sz="1100" u="none" cap="none" strike="noStrike">
              <a:solidFill>
                <a:srgbClr val="FA014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2" name="Google Shape;262;p34"/>
          <p:cNvSpPr txBox="1"/>
          <p:nvPr/>
        </p:nvSpPr>
        <p:spPr>
          <a:xfrm>
            <a:off x="4468266" y="2865794"/>
            <a:ext cx="8718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Aeropuerto</a:t>
            </a:r>
            <a:br>
              <a:rPr b="0" i="0" lang="es" sz="800" u="none" cap="none" strike="noStrike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es" sz="800" u="none" cap="none" strike="noStrike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5,6%</a:t>
            </a:r>
            <a:endParaRPr b="1" i="0" sz="1100" u="none" cap="none" strike="noStrike">
              <a:solidFill>
                <a:srgbClr val="FA014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34"/>
          <p:cNvSpPr txBox="1"/>
          <p:nvPr/>
        </p:nvSpPr>
        <p:spPr>
          <a:xfrm>
            <a:off x="4468266" y="2365731"/>
            <a:ext cx="8718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Mantenimiento</a:t>
            </a:r>
            <a:br>
              <a:rPr b="0" i="0" lang="es" sz="800" u="none" cap="none" strike="noStrike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es" sz="800" u="none" cap="none" strike="noStrike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18,7%</a:t>
            </a:r>
            <a:endParaRPr b="1" i="0" sz="1100" u="none" cap="none" strike="noStrike">
              <a:solidFill>
                <a:srgbClr val="FA014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9144000" cy="515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5"/>
          <p:cNvPicPr preferRelativeResize="0"/>
          <p:nvPr/>
        </p:nvPicPr>
        <p:blipFill rotWithShape="1">
          <a:blip r:embed="rId4">
            <a:alphaModFix/>
          </a:blip>
          <a:srcRect b="59168" l="0" r="0" t="0"/>
          <a:stretch/>
        </p:blipFill>
        <p:spPr>
          <a:xfrm>
            <a:off x="0" y="3056880"/>
            <a:ext cx="9144000" cy="21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/>
          <p:nvPr/>
        </p:nvSpPr>
        <p:spPr>
          <a:xfrm>
            <a:off x="-49300" y="-41075"/>
            <a:ext cx="616200" cy="5299200"/>
          </a:xfrm>
          <a:prstGeom prst="rect">
            <a:avLst/>
          </a:prstGeom>
          <a:solidFill>
            <a:srgbClr val="ED16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magen que contiene firmar, dibujo, señal, reloj&#10;&#10;Descripción generada automáticamente" id="271" name="Google Shape;271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-135864" y="351657"/>
            <a:ext cx="767147" cy="31664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5"/>
          <p:cNvSpPr txBox="1"/>
          <p:nvPr/>
        </p:nvSpPr>
        <p:spPr>
          <a:xfrm rot="-5400000">
            <a:off x="-650653" y="3959211"/>
            <a:ext cx="17736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1600">
            <a:no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lang="es" sz="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Estrategia de Sostenibilidad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5"/>
          <p:cNvSpPr/>
          <p:nvPr/>
        </p:nvSpPr>
        <p:spPr>
          <a:xfrm>
            <a:off x="8338462" y="-287084"/>
            <a:ext cx="656100" cy="972300"/>
          </a:xfrm>
          <a:prstGeom prst="roundRect">
            <a:avLst>
              <a:gd fmla="val 12673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05424" y="109146"/>
            <a:ext cx="522174" cy="49600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5"/>
          <p:cNvSpPr/>
          <p:nvPr/>
        </p:nvSpPr>
        <p:spPr>
          <a:xfrm>
            <a:off x="936950" y="429054"/>
            <a:ext cx="20469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A014A"/>
                </a:solidFill>
                <a:latin typeface="Consolas"/>
                <a:ea typeface="Consolas"/>
                <a:cs typeface="Consolas"/>
                <a:sym typeface="Consolas"/>
              </a:rPr>
              <a:t>Avances:</a:t>
            </a:r>
            <a:endParaRPr b="1">
              <a:solidFill>
                <a:srgbClr val="FA014A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76" name="Google Shape;276;p35"/>
          <p:cNvSpPr txBox="1"/>
          <p:nvPr/>
        </p:nvSpPr>
        <p:spPr>
          <a:xfrm>
            <a:off x="882301" y="1454692"/>
            <a:ext cx="19740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lt1"/>
                </a:solidFill>
              </a:rPr>
              <a:t>Reducción de plásticos de un solo uso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77" name="Google Shape;277;p35"/>
          <p:cNvSpPr txBox="1"/>
          <p:nvPr/>
        </p:nvSpPr>
        <p:spPr>
          <a:xfrm>
            <a:off x="780926" y="1892867"/>
            <a:ext cx="3374700" cy="14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-97%</a:t>
            </a:r>
            <a:endParaRPr sz="10100">
              <a:solidFill>
                <a:schemeClr val="lt1"/>
              </a:solidFill>
            </a:endParaRPr>
          </a:p>
        </p:txBody>
      </p:sp>
      <p:sp>
        <p:nvSpPr>
          <p:cNvPr id="278" name="Google Shape;278;p35"/>
          <p:cNvSpPr/>
          <p:nvPr/>
        </p:nvSpPr>
        <p:spPr>
          <a:xfrm>
            <a:off x="936950" y="4669476"/>
            <a:ext cx="1216800" cy="204300"/>
          </a:xfrm>
          <a:prstGeom prst="rect">
            <a:avLst/>
          </a:prstGeom>
          <a:solidFill>
            <a:srgbClr val="FA014A"/>
          </a:solidFill>
          <a:ln cap="flat" cmpd="sng" w="9525">
            <a:solidFill>
              <a:srgbClr val="FA0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chemeClr val="lt1"/>
                </a:solidFill>
              </a:rPr>
              <a:t>MIXER</a:t>
            </a:r>
            <a:endParaRPr sz="600">
              <a:solidFill>
                <a:schemeClr val="lt1"/>
              </a:solidFill>
            </a:endParaRPr>
          </a:p>
        </p:txBody>
      </p:sp>
      <p:sp>
        <p:nvSpPr>
          <p:cNvPr id="279" name="Google Shape;279;p35"/>
          <p:cNvSpPr/>
          <p:nvPr/>
        </p:nvSpPr>
        <p:spPr>
          <a:xfrm>
            <a:off x="2264775" y="4669476"/>
            <a:ext cx="1216800" cy="204300"/>
          </a:xfrm>
          <a:prstGeom prst="rect">
            <a:avLst/>
          </a:prstGeom>
          <a:solidFill>
            <a:srgbClr val="FA014A"/>
          </a:solidFill>
          <a:ln cap="flat" cmpd="sng" w="9525">
            <a:solidFill>
              <a:srgbClr val="FA0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chemeClr val="lt1"/>
                </a:solidFill>
              </a:rPr>
              <a:t>ROTABLE BAGS</a:t>
            </a:r>
            <a:endParaRPr sz="600">
              <a:solidFill>
                <a:schemeClr val="lt1"/>
              </a:solidFill>
            </a:endParaRPr>
          </a:p>
        </p:txBody>
      </p:sp>
      <p:sp>
        <p:nvSpPr>
          <p:cNvPr id="280" name="Google Shape;280;p35"/>
          <p:cNvSpPr/>
          <p:nvPr/>
        </p:nvSpPr>
        <p:spPr>
          <a:xfrm>
            <a:off x="3592600" y="4669476"/>
            <a:ext cx="1216800" cy="204300"/>
          </a:xfrm>
          <a:prstGeom prst="rect">
            <a:avLst/>
          </a:prstGeom>
          <a:solidFill>
            <a:srgbClr val="FA014A"/>
          </a:solidFill>
          <a:ln cap="flat" cmpd="sng" w="9525">
            <a:solidFill>
              <a:srgbClr val="FA0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chemeClr val="lt1"/>
                </a:solidFill>
              </a:rPr>
              <a:t>YC REDESIGN REG</a:t>
            </a:r>
            <a:endParaRPr sz="600">
              <a:solidFill>
                <a:schemeClr val="lt1"/>
              </a:solidFill>
            </a:endParaRPr>
          </a:p>
        </p:txBody>
      </p:sp>
      <p:sp>
        <p:nvSpPr>
          <p:cNvPr id="281" name="Google Shape;281;p35"/>
          <p:cNvSpPr/>
          <p:nvPr/>
        </p:nvSpPr>
        <p:spPr>
          <a:xfrm>
            <a:off x="4920425" y="4669476"/>
            <a:ext cx="1216800" cy="204300"/>
          </a:xfrm>
          <a:prstGeom prst="rect">
            <a:avLst/>
          </a:prstGeom>
          <a:solidFill>
            <a:srgbClr val="FA014A"/>
          </a:solidFill>
          <a:ln cap="flat" cmpd="sng" w="9525">
            <a:solidFill>
              <a:srgbClr val="FA0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chemeClr val="lt1"/>
                </a:solidFill>
              </a:rPr>
              <a:t>RIBBONS YC</a:t>
            </a:r>
            <a:endParaRPr sz="600">
              <a:solidFill>
                <a:schemeClr val="lt1"/>
              </a:solidFill>
            </a:endParaRPr>
          </a:p>
        </p:txBody>
      </p:sp>
      <p:sp>
        <p:nvSpPr>
          <p:cNvPr id="282" name="Google Shape;282;p35"/>
          <p:cNvSpPr/>
          <p:nvPr/>
        </p:nvSpPr>
        <p:spPr>
          <a:xfrm>
            <a:off x="6248250" y="4669476"/>
            <a:ext cx="1216800" cy="204300"/>
          </a:xfrm>
          <a:prstGeom prst="rect">
            <a:avLst/>
          </a:prstGeom>
          <a:solidFill>
            <a:srgbClr val="FA014A"/>
          </a:solidFill>
          <a:ln cap="flat" cmpd="sng" w="9525">
            <a:solidFill>
              <a:srgbClr val="FA0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chemeClr val="lt1"/>
                </a:solidFill>
              </a:rPr>
              <a:t>SUGAR CANE CAPS</a:t>
            </a:r>
            <a:endParaRPr sz="600">
              <a:solidFill>
                <a:schemeClr val="lt1"/>
              </a:solidFill>
            </a:endParaRPr>
          </a:p>
        </p:txBody>
      </p:sp>
      <p:sp>
        <p:nvSpPr>
          <p:cNvPr id="283" name="Google Shape;283;p35"/>
          <p:cNvSpPr/>
          <p:nvPr/>
        </p:nvSpPr>
        <p:spPr>
          <a:xfrm>
            <a:off x="7576075" y="4669476"/>
            <a:ext cx="1216800" cy="204300"/>
          </a:xfrm>
          <a:prstGeom prst="rect">
            <a:avLst/>
          </a:prstGeom>
          <a:solidFill>
            <a:srgbClr val="FA014A"/>
          </a:solidFill>
          <a:ln cap="flat" cmpd="sng" w="9525">
            <a:solidFill>
              <a:srgbClr val="FA0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chemeClr val="lt1"/>
                </a:solidFill>
              </a:rPr>
              <a:t>NEW AMENITY KIT</a:t>
            </a:r>
            <a:endParaRPr sz="600">
              <a:solidFill>
                <a:schemeClr val="lt1"/>
              </a:solidFill>
            </a:endParaRPr>
          </a:p>
        </p:txBody>
      </p:sp>
      <p:sp>
        <p:nvSpPr>
          <p:cNvPr id="284" name="Google Shape;284;p35"/>
          <p:cNvSpPr txBox="1"/>
          <p:nvPr/>
        </p:nvSpPr>
        <p:spPr>
          <a:xfrm>
            <a:off x="936950" y="4182242"/>
            <a:ext cx="1216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4300" spcFirstLastPara="1" rIns="243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FEB 22</a:t>
            </a:r>
            <a:endParaRPr b="1" i="0" sz="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85" name="Google Shape;285;p35"/>
          <p:cNvSpPr txBox="1"/>
          <p:nvPr/>
        </p:nvSpPr>
        <p:spPr>
          <a:xfrm>
            <a:off x="3592600" y="4182242"/>
            <a:ext cx="12168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800" spcFirstLastPara="1" rIns="108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16 JUN(REG)</a:t>
            </a:r>
            <a:endParaRPr b="1" i="0" sz="5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JUL/AUG (LH)</a:t>
            </a:r>
            <a:endParaRPr b="0" i="0" sz="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86" name="Google Shape;286;p35"/>
          <p:cNvSpPr txBox="1"/>
          <p:nvPr/>
        </p:nvSpPr>
        <p:spPr>
          <a:xfrm>
            <a:off x="6248251" y="4182242"/>
            <a:ext cx="12168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130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SEPT 22</a:t>
            </a:r>
            <a:endParaRPr b="1" i="0" sz="5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(16 JUN*)</a:t>
            </a:r>
            <a:endParaRPr b="0" i="0" sz="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87" name="Google Shape;287;p35"/>
          <p:cNvSpPr txBox="1"/>
          <p:nvPr/>
        </p:nvSpPr>
        <p:spPr>
          <a:xfrm>
            <a:off x="7576075" y="4182242"/>
            <a:ext cx="12168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4300" spcFirstLastPara="1" rIns="243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JUL (2+)</a:t>
            </a:r>
            <a:endParaRPr b="1" i="0" sz="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OCT ALL NOV**</a:t>
            </a:r>
            <a:endParaRPr b="0" i="0" sz="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88" name="Google Shape;288;p35"/>
          <p:cNvSpPr txBox="1"/>
          <p:nvPr/>
        </p:nvSpPr>
        <p:spPr>
          <a:xfrm>
            <a:off x="2264775" y="4182242"/>
            <a:ext cx="12168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4300" spcFirstLastPara="1" rIns="243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JUN 1</a:t>
            </a:r>
            <a:endParaRPr b="1" i="0" sz="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ALL INT FLIGHTS </a:t>
            </a:r>
            <a:endParaRPr b="0" i="0" sz="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89" name="Google Shape;289;p35"/>
          <p:cNvSpPr txBox="1"/>
          <p:nvPr/>
        </p:nvSpPr>
        <p:spPr>
          <a:xfrm>
            <a:off x="4920425" y="4182242"/>
            <a:ext cx="12168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800" spcFirstLastPara="1" rIns="108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JUN</a:t>
            </a:r>
            <a:endParaRPr b="1" i="0" sz="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TRIALS</a:t>
            </a:r>
            <a:endParaRPr b="0" i="0" sz="800" u="none" cap="none" strike="noStrike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0" name="Google Shape;290;p35"/>
          <p:cNvSpPr txBox="1"/>
          <p:nvPr/>
        </p:nvSpPr>
        <p:spPr>
          <a:xfrm>
            <a:off x="936949" y="3859968"/>
            <a:ext cx="121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1800" u="none" cap="none" strike="noStrike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44 </a:t>
            </a:r>
            <a:r>
              <a:rPr b="1" lang="es" sz="1800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ton</a:t>
            </a:r>
            <a:endParaRPr b="1" i="0" sz="1800" u="none" cap="none" strike="noStrike">
              <a:solidFill>
                <a:srgbClr val="FA014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1" name="Google Shape;291;p35"/>
          <p:cNvSpPr txBox="1"/>
          <p:nvPr/>
        </p:nvSpPr>
        <p:spPr>
          <a:xfrm>
            <a:off x="2264774" y="3859968"/>
            <a:ext cx="121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800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</a:t>
            </a:r>
            <a:r>
              <a:rPr b="1" i="0" lang="es" sz="1800" u="none" cap="none" strike="noStrike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s" sz="1800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ton</a:t>
            </a:r>
            <a:endParaRPr b="1" i="0" sz="1800" u="none" cap="none" strike="noStrike">
              <a:solidFill>
                <a:srgbClr val="FA014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35"/>
          <p:cNvSpPr txBox="1"/>
          <p:nvPr/>
        </p:nvSpPr>
        <p:spPr>
          <a:xfrm>
            <a:off x="3592599" y="3859968"/>
            <a:ext cx="121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800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1,185</a:t>
            </a:r>
            <a:r>
              <a:rPr b="1" i="0" lang="es" sz="1800" u="none" cap="none" strike="noStrike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s" sz="1800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ton</a:t>
            </a:r>
            <a:endParaRPr b="1" i="0" sz="1800" u="none" cap="none" strike="noStrike">
              <a:solidFill>
                <a:srgbClr val="FA014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35"/>
          <p:cNvSpPr txBox="1"/>
          <p:nvPr/>
        </p:nvSpPr>
        <p:spPr>
          <a:xfrm>
            <a:off x="6248249" y="3859968"/>
            <a:ext cx="121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800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28</a:t>
            </a:r>
            <a:r>
              <a:rPr b="1" i="0" lang="es" sz="1800" u="none" cap="none" strike="noStrike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s" sz="1800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ton</a:t>
            </a:r>
            <a:endParaRPr b="1" i="0" sz="1800" u="none" cap="none" strike="noStrike">
              <a:solidFill>
                <a:srgbClr val="FA014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p35"/>
          <p:cNvSpPr txBox="1"/>
          <p:nvPr/>
        </p:nvSpPr>
        <p:spPr>
          <a:xfrm>
            <a:off x="7576074" y="3859968"/>
            <a:ext cx="121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800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217</a:t>
            </a:r>
            <a:r>
              <a:rPr b="1" i="0" lang="es" sz="1800" u="none" cap="none" strike="noStrike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s" sz="1800">
                <a:solidFill>
                  <a:srgbClr val="FA01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ton</a:t>
            </a:r>
            <a:endParaRPr b="1" i="0" sz="1800" u="none" cap="none" strike="noStrike">
              <a:solidFill>
                <a:srgbClr val="FA014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95" name="Google Shape;295;p35"/>
          <p:cNvCxnSpPr/>
          <p:nvPr/>
        </p:nvCxnSpPr>
        <p:spPr>
          <a:xfrm>
            <a:off x="948450" y="3801447"/>
            <a:ext cx="7850100" cy="0"/>
          </a:xfrm>
          <a:prstGeom prst="straightConnector1">
            <a:avLst/>
          </a:prstGeom>
          <a:noFill/>
          <a:ln cap="flat" cmpd="sng" w="9525">
            <a:solidFill>
              <a:srgbClr val="FA014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6" name="Google Shape;296;p35"/>
          <p:cNvSpPr/>
          <p:nvPr/>
        </p:nvSpPr>
        <p:spPr>
          <a:xfrm>
            <a:off x="1478300" y="3734401"/>
            <a:ext cx="134100" cy="134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FA0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5"/>
          <p:cNvSpPr/>
          <p:nvPr/>
        </p:nvSpPr>
        <p:spPr>
          <a:xfrm>
            <a:off x="2806125" y="3734401"/>
            <a:ext cx="134100" cy="134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FA0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5"/>
          <p:cNvSpPr/>
          <p:nvPr/>
        </p:nvSpPr>
        <p:spPr>
          <a:xfrm>
            <a:off x="4138238" y="3734401"/>
            <a:ext cx="134100" cy="134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FA0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5"/>
          <p:cNvSpPr/>
          <p:nvPr/>
        </p:nvSpPr>
        <p:spPr>
          <a:xfrm>
            <a:off x="5470363" y="3734401"/>
            <a:ext cx="134100" cy="134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FA0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5"/>
          <p:cNvSpPr/>
          <p:nvPr/>
        </p:nvSpPr>
        <p:spPr>
          <a:xfrm>
            <a:off x="6793888" y="3734401"/>
            <a:ext cx="134100" cy="134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FA0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5"/>
          <p:cNvSpPr/>
          <p:nvPr/>
        </p:nvSpPr>
        <p:spPr>
          <a:xfrm>
            <a:off x="8117413" y="3734401"/>
            <a:ext cx="134100" cy="134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FA0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6"/>
          <p:cNvSpPr/>
          <p:nvPr/>
        </p:nvSpPr>
        <p:spPr>
          <a:xfrm>
            <a:off x="0" y="258173"/>
            <a:ext cx="4619388" cy="430482"/>
          </a:xfrm>
          <a:custGeom>
            <a:rect b="b" l="l" r="r" t="t"/>
            <a:pathLst>
              <a:path extrusionOk="0" h="415925" w="3115945">
                <a:moveTo>
                  <a:pt x="3115383" y="415500"/>
                </a:moveTo>
                <a:lnTo>
                  <a:pt x="0" y="415500"/>
                </a:lnTo>
                <a:lnTo>
                  <a:pt x="0" y="0"/>
                </a:lnTo>
                <a:lnTo>
                  <a:pt x="3115383" y="0"/>
                </a:lnTo>
                <a:lnTo>
                  <a:pt x="3115383" y="415500"/>
                </a:lnTo>
                <a:close/>
              </a:path>
            </a:pathLst>
          </a:custGeom>
          <a:solidFill>
            <a:srgbClr val="ED165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6"/>
          <p:cNvSpPr txBox="1"/>
          <p:nvPr/>
        </p:nvSpPr>
        <p:spPr>
          <a:xfrm>
            <a:off x="126567" y="307227"/>
            <a:ext cx="29703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b="1" i="0" lang="es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Customer Experience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392" y="847068"/>
            <a:ext cx="3610988" cy="2348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" name="Google Shape;309;p36"/>
          <p:cNvGrpSpPr/>
          <p:nvPr/>
        </p:nvGrpSpPr>
        <p:grpSpPr>
          <a:xfrm>
            <a:off x="5956600" y="3627093"/>
            <a:ext cx="2293201" cy="1318584"/>
            <a:chOff x="7894646" y="3869464"/>
            <a:chExt cx="3984019" cy="2290800"/>
          </a:xfrm>
        </p:grpSpPr>
        <p:pic>
          <p:nvPicPr>
            <p:cNvPr id="310" name="Google Shape;310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546765" y="3869464"/>
              <a:ext cx="2331900" cy="229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603915" y="3907564"/>
              <a:ext cx="2217599" cy="2176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3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94646" y="3908355"/>
              <a:ext cx="1622399" cy="1217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3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94647" y="5194857"/>
              <a:ext cx="1622398" cy="888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4" name="Google Shape;314;p36"/>
          <p:cNvGrpSpPr/>
          <p:nvPr/>
        </p:nvGrpSpPr>
        <p:grpSpPr>
          <a:xfrm>
            <a:off x="1857672" y="3652212"/>
            <a:ext cx="2352585" cy="1278868"/>
            <a:chOff x="2429636" y="3919053"/>
            <a:chExt cx="3565063" cy="2221800"/>
          </a:xfrm>
        </p:grpSpPr>
        <p:pic>
          <p:nvPicPr>
            <p:cNvPr id="315" name="Google Shape;315;p3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29636" y="3919053"/>
              <a:ext cx="1670100" cy="222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3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486786" y="3957153"/>
              <a:ext cx="1555799" cy="2107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3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113399" y="3935788"/>
              <a:ext cx="1881300" cy="108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3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170549" y="3973888"/>
              <a:ext cx="1766999" cy="975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3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113398" y="5022054"/>
              <a:ext cx="1881300" cy="1061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3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170548" y="5060154"/>
              <a:ext cx="1766999" cy="946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1" name="Google Shape;321;p36"/>
          <p:cNvGrpSpPr/>
          <p:nvPr/>
        </p:nvGrpSpPr>
        <p:grpSpPr>
          <a:xfrm>
            <a:off x="576226" y="3654009"/>
            <a:ext cx="942546" cy="1221156"/>
            <a:chOff x="721136" y="3943677"/>
            <a:chExt cx="1637501" cy="2121535"/>
          </a:xfrm>
        </p:grpSpPr>
        <p:pic>
          <p:nvPicPr>
            <p:cNvPr id="322" name="Google Shape;322;p36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721136" y="4410373"/>
              <a:ext cx="1527199" cy="1392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36"/>
            <p:cNvSpPr/>
            <p:nvPr/>
          </p:nvSpPr>
          <p:spPr>
            <a:xfrm>
              <a:off x="733673" y="3943677"/>
              <a:ext cx="1624964" cy="2121535"/>
            </a:xfrm>
            <a:custGeom>
              <a:rect b="b" l="l" r="r" t="t"/>
              <a:pathLst>
                <a:path extrusionOk="0" h="2121535" w="1624964">
                  <a:moveTo>
                    <a:pt x="0" y="161848"/>
                  </a:moveTo>
                  <a:lnTo>
                    <a:pt x="5781" y="118823"/>
                  </a:lnTo>
                  <a:lnTo>
                    <a:pt x="22097" y="80160"/>
                  </a:lnTo>
                  <a:lnTo>
                    <a:pt x="47404" y="47404"/>
                  </a:lnTo>
                  <a:lnTo>
                    <a:pt x="80160" y="22097"/>
                  </a:lnTo>
                  <a:lnTo>
                    <a:pt x="118823" y="5781"/>
                  </a:lnTo>
                  <a:lnTo>
                    <a:pt x="161848" y="0"/>
                  </a:lnTo>
                  <a:lnTo>
                    <a:pt x="1462651" y="0"/>
                  </a:lnTo>
                  <a:lnTo>
                    <a:pt x="1524588" y="12319"/>
                  </a:lnTo>
                  <a:lnTo>
                    <a:pt x="1577095" y="47404"/>
                  </a:lnTo>
                  <a:lnTo>
                    <a:pt x="1612179" y="99912"/>
                  </a:lnTo>
                  <a:lnTo>
                    <a:pt x="1624499" y="161848"/>
                  </a:lnTo>
                  <a:lnTo>
                    <a:pt x="1624499" y="1959150"/>
                  </a:lnTo>
                  <a:lnTo>
                    <a:pt x="1618718" y="2002176"/>
                  </a:lnTo>
                  <a:lnTo>
                    <a:pt x="1602402" y="2040839"/>
                  </a:lnTo>
                  <a:lnTo>
                    <a:pt x="1577095" y="2073595"/>
                  </a:lnTo>
                  <a:lnTo>
                    <a:pt x="1544339" y="2098902"/>
                  </a:lnTo>
                  <a:lnTo>
                    <a:pt x="1505676" y="2115218"/>
                  </a:lnTo>
                  <a:lnTo>
                    <a:pt x="1462651" y="2120999"/>
                  </a:lnTo>
                  <a:lnTo>
                    <a:pt x="161848" y="2120999"/>
                  </a:lnTo>
                  <a:lnTo>
                    <a:pt x="118823" y="2115218"/>
                  </a:lnTo>
                  <a:lnTo>
                    <a:pt x="80160" y="2098902"/>
                  </a:lnTo>
                  <a:lnTo>
                    <a:pt x="47404" y="2073595"/>
                  </a:lnTo>
                  <a:lnTo>
                    <a:pt x="22097" y="2040839"/>
                  </a:lnTo>
                  <a:lnTo>
                    <a:pt x="5781" y="2002176"/>
                  </a:lnTo>
                  <a:lnTo>
                    <a:pt x="0" y="1959150"/>
                  </a:lnTo>
                  <a:lnTo>
                    <a:pt x="0" y="161848"/>
                  </a:lnTo>
                  <a:close/>
                </a:path>
              </a:pathLst>
            </a:custGeom>
            <a:noFill/>
            <a:ln cap="flat" cmpd="sng" w="9525">
              <a:solidFill>
                <a:srgbClr val="A1A1A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36"/>
          <p:cNvGrpSpPr/>
          <p:nvPr/>
        </p:nvGrpSpPr>
        <p:grpSpPr>
          <a:xfrm>
            <a:off x="4543245" y="3658116"/>
            <a:ext cx="939350" cy="1188626"/>
            <a:chOff x="6105553" y="3955814"/>
            <a:chExt cx="1631950" cy="2065020"/>
          </a:xfrm>
        </p:grpSpPr>
        <p:pic>
          <p:nvPicPr>
            <p:cNvPr id="325" name="Google Shape;325;p36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6110316" y="3960576"/>
              <a:ext cx="1622400" cy="2054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36"/>
            <p:cNvSpPr/>
            <p:nvPr/>
          </p:nvSpPr>
          <p:spPr>
            <a:xfrm>
              <a:off x="6105553" y="3955814"/>
              <a:ext cx="1631950" cy="2065020"/>
            </a:xfrm>
            <a:custGeom>
              <a:rect b="b" l="l" r="r" t="t"/>
              <a:pathLst>
                <a:path extrusionOk="0" h="2065020" w="1631950">
                  <a:moveTo>
                    <a:pt x="0" y="271658"/>
                  </a:moveTo>
                  <a:lnTo>
                    <a:pt x="4382" y="222827"/>
                  </a:lnTo>
                  <a:lnTo>
                    <a:pt x="17016" y="176868"/>
                  </a:lnTo>
                  <a:lnTo>
                    <a:pt x="37135" y="134547"/>
                  </a:lnTo>
                  <a:lnTo>
                    <a:pt x="63969" y="96632"/>
                  </a:lnTo>
                  <a:lnTo>
                    <a:pt x="96751" y="63890"/>
                  </a:lnTo>
                  <a:lnTo>
                    <a:pt x="134712" y="37089"/>
                  </a:lnTo>
                  <a:lnTo>
                    <a:pt x="177085" y="16995"/>
                  </a:lnTo>
                  <a:lnTo>
                    <a:pt x="223101" y="4376"/>
                  </a:lnTo>
                  <a:lnTo>
                    <a:pt x="271992" y="0"/>
                  </a:lnTo>
                  <a:lnTo>
                    <a:pt x="1359932" y="0"/>
                  </a:lnTo>
                  <a:lnTo>
                    <a:pt x="1413243" y="5268"/>
                  </a:lnTo>
                  <a:lnTo>
                    <a:pt x="1464019" y="20678"/>
                  </a:lnTo>
                  <a:lnTo>
                    <a:pt x="1510834" y="45641"/>
                  </a:lnTo>
                  <a:lnTo>
                    <a:pt x="1552260" y="79566"/>
                  </a:lnTo>
                  <a:lnTo>
                    <a:pt x="1586227" y="120942"/>
                  </a:lnTo>
                  <a:lnTo>
                    <a:pt x="1611221" y="167699"/>
                  </a:lnTo>
                  <a:lnTo>
                    <a:pt x="1626650" y="218413"/>
                  </a:lnTo>
                  <a:lnTo>
                    <a:pt x="1631925" y="271658"/>
                  </a:lnTo>
                  <a:lnTo>
                    <a:pt x="1631925" y="1792865"/>
                  </a:lnTo>
                  <a:lnTo>
                    <a:pt x="1627543" y="1841697"/>
                  </a:lnTo>
                  <a:lnTo>
                    <a:pt x="1614908" y="1887656"/>
                  </a:lnTo>
                  <a:lnTo>
                    <a:pt x="1594790" y="1929977"/>
                  </a:lnTo>
                  <a:lnTo>
                    <a:pt x="1567955" y="1967892"/>
                  </a:lnTo>
                  <a:lnTo>
                    <a:pt x="1535173" y="2000634"/>
                  </a:lnTo>
                  <a:lnTo>
                    <a:pt x="1497212" y="2027435"/>
                  </a:lnTo>
                  <a:lnTo>
                    <a:pt x="1454839" y="2047529"/>
                  </a:lnTo>
                  <a:lnTo>
                    <a:pt x="1408823" y="2060148"/>
                  </a:lnTo>
                  <a:lnTo>
                    <a:pt x="1359932" y="2064524"/>
                  </a:lnTo>
                  <a:lnTo>
                    <a:pt x="271992" y="2064524"/>
                  </a:lnTo>
                  <a:lnTo>
                    <a:pt x="223101" y="2060148"/>
                  </a:lnTo>
                  <a:lnTo>
                    <a:pt x="177085" y="2047529"/>
                  </a:lnTo>
                  <a:lnTo>
                    <a:pt x="134712" y="2027435"/>
                  </a:lnTo>
                  <a:lnTo>
                    <a:pt x="96751" y="2000634"/>
                  </a:lnTo>
                  <a:lnTo>
                    <a:pt x="63969" y="1967892"/>
                  </a:lnTo>
                  <a:lnTo>
                    <a:pt x="37135" y="1929977"/>
                  </a:lnTo>
                  <a:lnTo>
                    <a:pt x="17016" y="1887656"/>
                  </a:lnTo>
                  <a:lnTo>
                    <a:pt x="4382" y="1841697"/>
                  </a:lnTo>
                  <a:lnTo>
                    <a:pt x="0" y="1792865"/>
                  </a:lnTo>
                  <a:lnTo>
                    <a:pt x="0" y="271658"/>
                  </a:lnTo>
                  <a:close/>
                </a:path>
              </a:pathLst>
            </a:custGeom>
            <a:noFill/>
            <a:ln cap="flat" cmpd="sng" w="9525">
              <a:solidFill>
                <a:srgbClr val="E7E7E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p36"/>
          <p:cNvSpPr txBox="1"/>
          <p:nvPr/>
        </p:nvSpPr>
        <p:spPr>
          <a:xfrm>
            <a:off x="461392" y="3195686"/>
            <a:ext cx="42276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330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0065"/>
              </a:buClr>
              <a:buSzPts val="1100"/>
              <a:buFont typeface="Arial"/>
              <a:buNone/>
            </a:pPr>
            <a:r>
              <a:rPr b="1" i="0" lang="es" sz="1100" u="none" cap="none" strike="noStrike">
                <a:solidFill>
                  <a:srgbClr val="1C0065"/>
                </a:solidFill>
                <a:latin typeface="Arial"/>
                <a:ea typeface="Arial"/>
                <a:cs typeface="Arial"/>
                <a:sym typeface="Arial"/>
              </a:rPr>
              <a:t>44 TON	10 TON	1,185 TON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6"/>
          <p:cNvSpPr txBox="1"/>
          <p:nvPr/>
        </p:nvSpPr>
        <p:spPr>
          <a:xfrm>
            <a:off x="6044700" y="3492169"/>
            <a:ext cx="780000" cy="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0065"/>
              </a:buClr>
              <a:buSzPts val="1100"/>
              <a:buFont typeface="Arial"/>
              <a:buNone/>
            </a:pPr>
            <a:r>
              <a:rPr b="1" i="0" lang="es" sz="1100" u="none" cap="none" strike="noStrike">
                <a:solidFill>
                  <a:srgbClr val="1C0065"/>
                </a:solidFill>
                <a:latin typeface="Arial"/>
                <a:ea typeface="Arial"/>
                <a:cs typeface="Arial"/>
                <a:sym typeface="Arial"/>
              </a:rPr>
              <a:t>28 TON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6"/>
          <p:cNvSpPr txBox="1"/>
          <p:nvPr/>
        </p:nvSpPr>
        <p:spPr>
          <a:xfrm>
            <a:off x="7410438" y="3492161"/>
            <a:ext cx="584400" cy="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0065"/>
              </a:buClr>
              <a:buSzPts val="1100"/>
              <a:buFont typeface="Arial"/>
              <a:buNone/>
            </a:pPr>
            <a:r>
              <a:rPr b="1" i="0" lang="es" sz="1100" u="none" cap="none" strike="noStrike">
                <a:solidFill>
                  <a:srgbClr val="1C0065"/>
                </a:solidFill>
                <a:latin typeface="Arial"/>
                <a:ea typeface="Arial"/>
                <a:cs typeface="Arial"/>
                <a:sym typeface="Arial"/>
              </a:rPr>
              <a:t>217 TON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3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448814" y="688656"/>
            <a:ext cx="2237986" cy="226722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6"/>
          <p:cNvSpPr txBox="1"/>
          <p:nvPr/>
        </p:nvSpPr>
        <p:spPr>
          <a:xfrm>
            <a:off x="6932430" y="1342969"/>
            <a:ext cx="1193100" cy="10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Arial"/>
              <a:buNone/>
            </a:pPr>
            <a:r>
              <a:rPr b="0" i="0" lang="es" sz="1300" u="none" cap="none" strike="noStrik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Más de  1200 toneladas de plástico de un solo uso eliminadas</a:t>
            </a:r>
            <a:endParaRPr b="0" i="0" sz="13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2" name="Google Shape;332;p36"/>
          <p:cNvSpPr txBox="1"/>
          <p:nvPr/>
        </p:nvSpPr>
        <p:spPr>
          <a:xfrm>
            <a:off x="4169234" y="1171104"/>
            <a:ext cx="2035500" cy="16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-273050" lvl="0" marL="279400" marR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MS PGothic"/>
              <a:buChar char="➔"/>
            </a:pPr>
            <a:r>
              <a:rPr b="0" i="0" lang="es" sz="1050" u="none" cap="none" strike="noStrik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Nuevo amenity kit sostenible.</a:t>
            </a:r>
            <a:endParaRPr/>
          </a:p>
          <a:p>
            <a:pPr indent="-273050" lvl="0" marL="279400" marR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MS PGothic"/>
              <a:buChar char="➔"/>
            </a:pPr>
            <a:r>
              <a:rPr b="0" i="0" lang="es" sz="1050" u="none" cap="none" strike="noStrik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Bolsas reutilizables en PB (vuelos WB).</a:t>
            </a:r>
            <a:endParaRPr b="0" i="0" sz="1050" u="none" cap="none" strike="noStrike"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73050" lvl="0" marL="279400" marR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MS PGothic"/>
              <a:buChar char="➔"/>
            </a:pPr>
            <a:r>
              <a:rPr b="0" i="0" lang="es" sz="1050" u="none" cap="none" strike="noStrik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Vasos de papel sostenible certificado</a:t>
            </a:r>
            <a:endParaRPr b="0" i="0" sz="1050" u="none" cap="none" strike="noStrike"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73050" lvl="0" marL="279400" marR="25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MS PGothic"/>
              <a:buChar char="➔"/>
            </a:pPr>
            <a:r>
              <a:rPr b="0" i="0" lang="es" sz="1050" u="none" cap="none" strike="noStrik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Cubiertos de bamboo</a:t>
            </a:r>
            <a:endParaRPr b="0" i="0" sz="105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73050" lvl="0" marL="279400" marR="5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MS PGothic"/>
              <a:buChar char="➔"/>
            </a:pPr>
            <a:r>
              <a:rPr b="0" i="0" lang="es" sz="1050" u="none" cap="none" strike="noStrik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Cacerolas reusables </a:t>
            </a:r>
            <a:endParaRPr b="0" i="0" sz="105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73050" lvl="0" marL="27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MS PGothic"/>
              <a:buChar char="➔"/>
            </a:pPr>
            <a:r>
              <a:rPr b="0" i="0" lang="es" sz="1050" u="none" cap="none" strike="noStrik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Papel reciclable para envolturas</a:t>
            </a:r>
            <a:endParaRPr b="0" i="0" sz="105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7"/>
          <p:cNvPicPr preferRelativeResize="0"/>
          <p:nvPr/>
        </p:nvPicPr>
        <p:blipFill rotWithShape="1">
          <a:blip r:embed="rId3">
            <a:alphaModFix/>
          </a:blip>
          <a:srcRect b="0" l="8842" r="0" t="0"/>
          <a:stretch/>
        </p:blipFill>
        <p:spPr>
          <a:xfrm>
            <a:off x="1" y="-32712"/>
            <a:ext cx="7122374" cy="520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7"/>
          <p:cNvPicPr preferRelativeResize="0"/>
          <p:nvPr/>
        </p:nvPicPr>
        <p:blipFill rotWithShape="1">
          <a:blip r:embed="rId4">
            <a:alphaModFix/>
          </a:blip>
          <a:srcRect b="6309" l="27417" r="18258" t="3036"/>
          <a:stretch/>
        </p:blipFill>
        <p:spPr>
          <a:xfrm>
            <a:off x="4572000" y="0"/>
            <a:ext cx="4571998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37"/>
          <p:cNvGrpSpPr/>
          <p:nvPr/>
        </p:nvGrpSpPr>
        <p:grpSpPr>
          <a:xfrm>
            <a:off x="168378" y="64292"/>
            <a:ext cx="293262" cy="2026510"/>
            <a:chOff x="-1739047" y="520417"/>
            <a:chExt cx="293262" cy="2026510"/>
          </a:xfrm>
        </p:grpSpPr>
        <p:pic>
          <p:nvPicPr>
            <p:cNvPr id="341" name="Google Shape;341;p37"/>
            <p:cNvPicPr preferRelativeResize="0"/>
            <p:nvPr/>
          </p:nvPicPr>
          <p:blipFill rotWithShape="1">
            <a:blip r:embed="rId5">
              <a:alphaModFix/>
            </a:blip>
            <a:srcRect b="3090" l="5543" r="3868" t="8351"/>
            <a:stretch/>
          </p:blipFill>
          <p:spPr>
            <a:xfrm>
              <a:off x="-1731943" y="520417"/>
              <a:ext cx="285391" cy="28616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342" name="Google Shape;342;p37"/>
            <p:cNvPicPr preferRelativeResize="0"/>
            <p:nvPr/>
          </p:nvPicPr>
          <p:blipFill rotWithShape="1">
            <a:blip r:embed="rId6">
              <a:alphaModFix/>
            </a:blip>
            <a:srcRect b="5024" l="6306" r="4240" t="4763"/>
            <a:stretch/>
          </p:blipFill>
          <p:spPr>
            <a:xfrm>
              <a:off x="-1731946" y="849643"/>
              <a:ext cx="285392" cy="28389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343" name="Google Shape;343;p37"/>
            <p:cNvPicPr preferRelativeResize="0"/>
            <p:nvPr/>
          </p:nvPicPr>
          <p:blipFill rotWithShape="1">
            <a:blip r:embed="rId7">
              <a:alphaModFix/>
            </a:blip>
            <a:srcRect b="4258" l="4600" r="4663" t="3973"/>
            <a:stretch/>
          </p:blipFill>
          <p:spPr>
            <a:xfrm>
              <a:off x="-1731177" y="1211876"/>
              <a:ext cx="285392" cy="2846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344" name="Google Shape;344;p37"/>
            <p:cNvPicPr preferRelativeResize="0"/>
            <p:nvPr/>
          </p:nvPicPr>
          <p:blipFill rotWithShape="1">
            <a:blip r:embed="rId8">
              <a:alphaModFix/>
            </a:blip>
            <a:srcRect b="4433" l="3961" r="2824" t="4150"/>
            <a:stretch/>
          </p:blipFill>
          <p:spPr>
            <a:xfrm>
              <a:off x="-1731181" y="1574107"/>
              <a:ext cx="285392" cy="28539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345" name="Google Shape;345;p37"/>
            <p:cNvPicPr preferRelativeResize="0"/>
            <p:nvPr/>
          </p:nvPicPr>
          <p:blipFill rotWithShape="1">
            <a:blip r:embed="rId9">
              <a:alphaModFix/>
            </a:blip>
            <a:srcRect b="3298" l="6883" r="5312" t="5594"/>
            <a:stretch/>
          </p:blipFill>
          <p:spPr>
            <a:xfrm>
              <a:off x="-1736149" y="1897236"/>
              <a:ext cx="285392" cy="29531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346" name="Google Shape;346;p37"/>
            <p:cNvPicPr preferRelativeResize="0"/>
            <p:nvPr/>
          </p:nvPicPr>
          <p:blipFill rotWithShape="1">
            <a:blip r:embed="rId10">
              <a:alphaModFix/>
            </a:blip>
            <a:srcRect b="2629" l="3318" r="3206" t="3790"/>
            <a:stretch/>
          </p:blipFill>
          <p:spPr>
            <a:xfrm>
              <a:off x="-1739047" y="2250540"/>
              <a:ext cx="290113" cy="29638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347" name="Google Shape;347;p37"/>
          <p:cNvPicPr preferRelativeResize="0"/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0" y="4292950"/>
            <a:ext cx="9226450" cy="92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" name="Google Shape;348;p37"/>
          <p:cNvGrpSpPr/>
          <p:nvPr/>
        </p:nvGrpSpPr>
        <p:grpSpPr>
          <a:xfrm>
            <a:off x="3110851" y="4392900"/>
            <a:ext cx="2742849" cy="731542"/>
            <a:chOff x="948108" y="8589844"/>
            <a:chExt cx="2073047" cy="552900"/>
          </a:xfrm>
        </p:grpSpPr>
        <p:sp>
          <p:nvSpPr>
            <p:cNvPr id="349" name="Google Shape;349;p37"/>
            <p:cNvSpPr txBox="1"/>
            <p:nvPr/>
          </p:nvSpPr>
          <p:spPr>
            <a:xfrm>
              <a:off x="948108" y="8589844"/>
              <a:ext cx="919200" cy="5529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3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497A"/>
                </a:buClr>
                <a:buSzPts val="2000"/>
                <a:buFont typeface="Century Gothic"/>
                <a:buNone/>
              </a:pPr>
              <a:r>
                <a:rPr b="1" i="0" lang="es" sz="36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-</a:t>
              </a:r>
              <a:r>
                <a:rPr b="1" lang="es" sz="3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118</a:t>
              </a:r>
              <a:endParaRPr b="1" i="0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0" name="Google Shape;350;p37"/>
            <p:cNvSpPr txBox="1"/>
            <p:nvPr/>
          </p:nvSpPr>
          <p:spPr>
            <a:xfrm>
              <a:off x="1738656" y="8589844"/>
              <a:ext cx="1282500" cy="5529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3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0004F"/>
                </a:buClr>
                <a:buSzPts val="800"/>
                <a:buFont typeface="Century Gothic"/>
                <a:buNone/>
              </a:pPr>
              <a:r>
                <a:rPr b="0" i="0" lang="es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TN de emisiones de CO2 al Medio Ambiente</a:t>
              </a:r>
              <a:endParaRPr b="0" i="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51" name="Google Shape;351;p37"/>
          <p:cNvGrpSpPr/>
          <p:nvPr/>
        </p:nvGrpSpPr>
        <p:grpSpPr>
          <a:xfrm>
            <a:off x="168376" y="4482223"/>
            <a:ext cx="2576164" cy="552902"/>
            <a:chOff x="-1671629" y="2234850"/>
            <a:chExt cx="2781734" cy="552902"/>
          </a:xfrm>
        </p:grpSpPr>
        <p:sp>
          <p:nvSpPr>
            <p:cNvPr id="352" name="Google Shape;352;p37"/>
            <p:cNvSpPr txBox="1"/>
            <p:nvPr/>
          </p:nvSpPr>
          <p:spPr>
            <a:xfrm>
              <a:off x="-1671629" y="2234852"/>
              <a:ext cx="1300200" cy="5529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3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497A"/>
                </a:buClr>
                <a:buSzPts val="2000"/>
                <a:buFont typeface="Century Gothic"/>
                <a:buNone/>
              </a:pPr>
              <a:r>
                <a:rPr b="1" i="0" lang="es" sz="25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+</a:t>
              </a:r>
              <a:r>
                <a:rPr b="1" lang="es" sz="2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30mil</a:t>
              </a:r>
              <a:endParaRPr b="1" i="0" sz="2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3" name="Google Shape;353;p37"/>
            <p:cNvSpPr txBox="1"/>
            <p:nvPr/>
          </p:nvSpPr>
          <p:spPr>
            <a:xfrm>
              <a:off x="-466995" y="2234850"/>
              <a:ext cx="1577100" cy="5529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3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0004F"/>
                </a:buClr>
                <a:buSzPts val="800"/>
                <a:buFont typeface="Century Gothic"/>
                <a:buNone/>
              </a:pPr>
              <a:r>
                <a:rPr b="0" i="0" lang="es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prendas donadas</a:t>
              </a:r>
              <a:endParaRPr b="0" i="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54" name="Google Shape;354;p37"/>
          <p:cNvGrpSpPr/>
          <p:nvPr/>
        </p:nvGrpSpPr>
        <p:grpSpPr>
          <a:xfrm>
            <a:off x="6030124" y="4482225"/>
            <a:ext cx="2844929" cy="552900"/>
            <a:chOff x="5665855" y="8311327"/>
            <a:chExt cx="2291710" cy="552900"/>
          </a:xfrm>
        </p:grpSpPr>
        <p:sp>
          <p:nvSpPr>
            <p:cNvPr id="355" name="Google Shape;355;p37"/>
            <p:cNvSpPr txBox="1"/>
            <p:nvPr/>
          </p:nvSpPr>
          <p:spPr>
            <a:xfrm>
              <a:off x="5665855" y="8311327"/>
              <a:ext cx="1560900" cy="5529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3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497A"/>
                </a:buClr>
                <a:buSzPts val="2000"/>
                <a:buFont typeface="Century Gothic"/>
                <a:buNone/>
              </a:pPr>
              <a:r>
                <a:rPr b="1" lang="es" sz="3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+15.000</a:t>
              </a:r>
              <a:endParaRPr b="1" i="0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6" name="Google Shape;356;p37"/>
            <p:cNvSpPr txBox="1"/>
            <p:nvPr/>
          </p:nvSpPr>
          <p:spPr>
            <a:xfrm>
              <a:off x="7152365" y="8311327"/>
              <a:ext cx="805200" cy="5529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3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0004F"/>
                </a:buClr>
                <a:buSzPts val="800"/>
                <a:buFont typeface="Century Gothic"/>
                <a:buNone/>
              </a:pPr>
              <a:r>
                <a:rPr lang="es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Artículos vendidos</a:t>
              </a:r>
              <a:endParaRPr b="0" i="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357" name="Google Shape;357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96025" y="76193"/>
            <a:ext cx="1551950" cy="12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7"/>
          <p:cNvSpPr txBox="1"/>
          <p:nvPr/>
        </p:nvSpPr>
        <p:spPr>
          <a:xfrm>
            <a:off x="2020250" y="3816325"/>
            <a:ext cx="2416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Artesanas de Sunqu Suwa, Ayacucho</a:t>
            </a:r>
            <a:endParaRPr sz="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9" name="Google Shape;359;p37"/>
          <p:cNvSpPr txBox="1"/>
          <p:nvPr/>
        </p:nvSpPr>
        <p:spPr>
          <a:xfrm>
            <a:off x="6498600" y="3816325"/>
            <a:ext cx="2416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Artesana de Sisan, Pachacamac</a:t>
            </a:r>
            <a:endParaRPr sz="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" y="0"/>
            <a:ext cx="2286914" cy="343171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8"/>
          <p:cNvSpPr txBox="1"/>
          <p:nvPr/>
        </p:nvSpPr>
        <p:spPr>
          <a:xfrm>
            <a:off x="3243800" y="3736513"/>
            <a:ext cx="2416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Artesanas de Sunqu Suwa, Ayacucho</a:t>
            </a:r>
            <a:endParaRPr sz="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7" name="Google Shape;367;p38"/>
          <p:cNvPicPr preferRelativeResize="0"/>
          <p:nvPr/>
        </p:nvPicPr>
        <p:blipFill rotWithShape="1">
          <a:blip r:embed="rId4">
            <a:alphaModFix/>
          </a:blip>
          <a:srcRect b="0" l="11621" r="11621" t="0"/>
          <a:stretch/>
        </p:blipFill>
        <p:spPr>
          <a:xfrm>
            <a:off x="4811175" y="381762"/>
            <a:ext cx="824219" cy="68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8"/>
          <p:cNvSpPr txBox="1"/>
          <p:nvPr/>
        </p:nvSpPr>
        <p:spPr>
          <a:xfrm>
            <a:off x="4764600" y="1897350"/>
            <a:ext cx="40671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1B00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s" sz="1100">
                <a:solidFill>
                  <a:srgbClr val="1B00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unto a mujeres artesanas de Pachacamac, Ayacucho y Cajamarca, hemos llevado a cabo uno de nuestros proyectos de sostenibilidad más emblemáticos y que ha sido replicado en Chile, Ecuador, Colombia y Brasil.</a:t>
            </a:r>
            <a:endParaRPr i="0" sz="1000" u="none" cap="none" strike="noStrike">
              <a:solidFill>
                <a:srgbClr val="1B008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9" name="Google Shape;369;p38"/>
          <p:cNvSpPr txBox="1"/>
          <p:nvPr/>
        </p:nvSpPr>
        <p:spPr>
          <a:xfrm>
            <a:off x="4811158" y="1599411"/>
            <a:ext cx="3136500" cy="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625">
            <a:noAutofit/>
          </a:bodyPr>
          <a:lstStyle/>
          <a:p>
            <a:pPr indent="0" lvl="0" marL="12700" marR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C8B56B"/>
              </a:buClr>
              <a:buSzPts val="1100"/>
              <a:buFont typeface="Century Gothic"/>
              <a:buNone/>
            </a:pPr>
            <a:r>
              <a:rPr b="1" lang="es" sz="1500">
                <a:solidFill>
                  <a:srgbClr val="EC1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Segundo Vuelo:</a:t>
            </a:r>
            <a:endParaRPr b="0" i="0" sz="800" u="none" cap="none" strike="noStrike">
              <a:solidFill>
                <a:srgbClr val="EC15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0" name="Google Shape;370;p38"/>
          <p:cNvCxnSpPr/>
          <p:nvPr/>
        </p:nvCxnSpPr>
        <p:spPr>
          <a:xfrm flipH="1" rot="10800000">
            <a:off x="4764611" y="2964968"/>
            <a:ext cx="3170100" cy="3300"/>
          </a:xfrm>
          <a:prstGeom prst="straightConnector1">
            <a:avLst/>
          </a:prstGeom>
          <a:noFill/>
          <a:ln cap="flat" cmpd="sng" w="9525">
            <a:solidFill>
              <a:srgbClr val="2A008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1" name="Google Shape;371;p38"/>
          <p:cNvCxnSpPr/>
          <p:nvPr/>
        </p:nvCxnSpPr>
        <p:spPr>
          <a:xfrm flipH="1" rot="10800000">
            <a:off x="4764611" y="1350993"/>
            <a:ext cx="3170100" cy="3300"/>
          </a:xfrm>
          <a:prstGeom prst="straightConnector1">
            <a:avLst/>
          </a:prstGeom>
          <a:noFill/>
          <a:ln cap="flat" cmpd="sng" w="9525">
            <a:solidFill>
              <a:srgbClr val="2A008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72" name="Google Shape;372;p38"/>
          <p:cNvGrpSpPr/>
          <p:nvPr/>
        </p:nvGrpSpPr>
        <p:grpSpPr>
          <a:xfrm>
            <a:off x="5085821" y="3409691"/>
            <a:ext cx="3672749" cy="1206790"/>
            <a:chOff x="5048024" y="3268332"/>
            <a:chExt cx="4407476" cy="1448206"/>
          </a:xfrm>
        </p:grpSpPr>
        <p:sp>
          <p:nvSpPr>
            <p:cNvPr id="373" name="Google Shape;373;p38"/>
            <p:cNvSpPr txBox="1"/>
            <p:nvPr/>
          </p:nvSpPr>
          <p:spPr>
            <a:xfrm>
              <a:off x="5048024" y="4035838"/>
              <a:ext cx="1118400" cy="28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" sz="1000">
                  <a:solidFill>
                    <a:srgbClr val="1B008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Segregación de residuos</a:t>
              </a:r>
              <a:endParaRPr i="0" sz="1000" u="none" cap="none" strike="noStrike">
                <a:solidFill>
                  <a:srgbClr val="1B008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4" name="Google Shape;374;p38"/>
            <p:cNvSpPr txBox="1"/>
            <p:nvPr/>
          </p:nvSpPr>
          <p:spPr>
            <a:xfrm>
              <a:off x="6385062" y="4035838"/>
              <a:ext cx="1345800" cy="68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" sz="1000">
                  <a:solidFill>
                    <a:srgbClr val="1B008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Eliminación plásticos de un solo uso</a:t>
              </a:r>
              <a:endParaRPr i="0" sz="1000" u="none" cap="none" strike="noStrike">
                <a:solidFill>
                  <a:srgbClr val="1B008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5166896" y="3268344"/>
              <a:ext cx="680700" cy="680700"/>
            </a:xfrm>
            <a:prstGeom prst="ellipse">
              <a:avLst/>
            </a:prstGeom>
            <a:solidFill>
              <a:srgbClr val="EC155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6734710" y="3268332"/>
              <a:ext cx="680700" cy="680700"/>
            </a:xfrm>
            <a:prstGeom prst="ellipse">
              <a:avLst/>
            </a:prstGeom>
            <a:solidFill>
              <a:srgbClr val="EC155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n que contiene Forma&#10;&#10;Descripción generada automáticamente" id="377" name="Google Shape;377;p38"/>
            <p:cNvPicPr preferRelativeResize="0"/>
            <p:nvPr/>
          </p:nvPicPr>
          <p:blipFill rotWithShape="1">
            <a:blip r:embed="rId5">
              <a:alphaModFix/>
            </a:blip>
            <a:srcRect b="15980" l="6353" r="5773" t="0"/>
            <a:stretch/>
          </p:blipFill>
          <p:spPr>
            <a:xfrm>
              <a:off x="5265375" y="3341338"/>
              <a:ext cx="484101" cy="462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 que contiene Forma&#10;&#10;Descripción generada automáticamente" id="378" name="Google Shape;378;p38"/>
            <p:cNvPicPr preferRelativeResize="0"/>
            <p:nvPr/>
          </p:nvPicPr>
          <p:blipFill rotWithShape="1">
            <a:blip r:embed="rId6">
              <a:alphaModFix/>
            </a:blip>
            <a:srcRect b="17305" l="9124" r="9547" t="2540"/>
            <a:stretch/>
          </p:blipFill>
          <p:spPr>
            <a:xfrm>
              <a:off x="6831513" y="3358398"/>
              <a:ext cx="499079" cy="4918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38"/>
            <p:cNvSpPr/>
            <p:nvPr/>
          </p:nvSpPr>
          <p:spPr>
            <a:xfrm>
              <a:off x="8401011" y="3268344"/>
              <a:ext cx="680700" cy="680700"/>
            </a:xfrm>
            <a:prstGeom prst="ellipse">
              <a:avLst/>
            </a:prstGeom>
            <a:solidFill>
              <a:srgbClr val="EC155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n que contiene Forma&#10;&#10;Descripción generada automáticamente" id="380" name="Google Shape;380;p38"/>
            <p:cNvPicPr preferRelativeResize="0"/>
            <p:nvPr/>
          </p:nvPicPr>
          <p:blipFill rotWithShape="1">
            <a:blip r:embed="rId7">
              <a:alphaModFix/>
            </a:blip>
            <a:srcRect b="14922" l="7951" r="8957" t="0"/>
            <a:stretch/>
          </p:blipFill>
          <p:spPr>
            <a:xfrm>
              <a:off x="8500925" y="3358410"/>
              <a:ext cx="484090" cy="4956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38"/>
            <p:cNvSpPr txBox="1"/>
            <p:nvPr/>
          </p:nvSpPr>
          <p:spPr>
            <a:xfrm>
              <a:off x="8027200" y="4035838"/>
              <a:ext cx="1428300" cy="68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" sz="1000">
                  <a:solidFill>
                    <a:srgbClr val="1B008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Nuevos productos con valor social y cultural</a:t>
              </a:r>
              <a:endParaRPr i="0" sz="1000" u="none" cap="none" strike="noStrike">
                <a:solidFill>
                  <a:srgbClr val="1B008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382" name="Google Shape;382;p38"/>
          <p:cNvGrpSpPr/>
          <p:nvPr/>
        </p:nvGrpSpPr>
        <p:grpSpPr>
          <a:xfrm>
            <a:off x="168378" y="140492"/>
            <a:ext cx="293262" cy="2026510"/>
            <a:chOff x="-1739047" y="520417"/>
            <a:chExt cx="293262" cy="2026510"/>
          </a:xfrm>
        </p:grpSpPr>
        <p:pic>
          <p:nvPicPr>
            <p:cNvPr id="383" name="Google Shape;383;p38"/>
            <p:cNvPicPr preferRelativeResize="0"/>
            <p:nvPr/>
          </p:nvPicPr>
          <p:blipFill rotWithShape="1">
            <a:blip r:embed="rId8">
              <a:alphaModFix/>
            </a:blip>
            <a:srcRect b="3090" l="5543" r="3868" t="8351"/>
            <a:stretch/>
          </p:blipFill>
          <p:spPr>
            <a:xfrm>
              <a:off x="-1731943" y="520417"/>
              <a:ext cx="285391" cy="286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38"/>
            <p:cNvPicPr preferRelativeResize="0"/>
            <p:nvPr/>
          </p:nvPicPr>
          <p:blipFill rotWithShape="1">
            <a:blip r:embed="rId9">
              <a:alphaModFix/>
            </a:blip>
            <a:srcRect b="5024" l="6306" r="4240" t="4763"/>
            <a:stretch/>
          </p:blipFill>
          <p:spPr>
            <a:xfrm>
              <a:off x="-1731946" y="849643"/>
              <a:ext cx="285392" cy="2838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38"/>
            <p:cNvPicPr preferRelativeResize="0"/>
            <p:nvPr/>
          </p:nvPicPr>
          <p:blipFill rotWithShape="1">
            <a:blip r:embed="rId10">
              <a:alphaModFix/>
            </a:blip>
            <a:srcRect b="4258" l="4600" r="4663" t="3973"/>
            <a:stretch/>
          </p:blipFill>
          <p:spPr>
            <a:xfrm>
              <a:off x="-1731177" y="1211876"/>
              <a:ext cx="285392" cy="2846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38"/>
            <p:cNvPicPr preferRelativeResize="0"/>
            <p:nvPr/>
          </p:nvPicPr>
          <p:blipFill rotWithShape="1">
            <a:blip r:embed="rId11">
              <a:alphaModFix/>
            </a:blip>
            <a:srcRect b="4433" l="3961" r="2824" t="4150"/>
            <a:stretch/>
          </p:blipFill>
          <p:spPr>
            <a:xfrm>
              <a:off x="-1731181" y="1574107"/>
              <a:ext cx="285392" cy="2853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38"/>
            <p:cNvPicPr preferRelativeResize="0"/>
            <p:nvPr/>
          </p:nvPicPr>
          <p:blipFill rotWithShape="1">
            <a:blip r:embed="rId12">
              <a:alphaModFix/>
            </a:blip>
            <a:srcRect b="3298" l="6883" r="5312" t="5594"/>
            <a:stretch/>
          </p:blipFill>
          <p:spPr>
            <a:xfrm>
              <a:off x="-1736149" y="1897236"/>
              <a:ext cx="285392" cy="2953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38"/>
            <p:cNvPicPr preferRelativeResize="0"/>
            <p:nvPr/>
          </p:nvPicPr>
          <p:blipFill rotWithShape="1">
            <a:blip r:embed="rId13">
              <a:alphaModFix/>
            </a:blip>
            <a:srcRect b="2629" l="3318" r="3206" t="3790"/>
            <a:stretch/>
          </p:blipFill>
          <p:spPr>
            <a:xfrm>
              <a:off x="-1739047" y="2250540"/>
              <a:ext cx="290113" cy="2963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9" name="Google Shape;389;p3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86900" y="0"/>
            <a:ext cx="2286899" cy="343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8"/>
          <p:cNvPicPr preferRelativeResize="0"/>
          <p:nvPr/>
        </p:nvPicPr>
        <p:blipFill rotWithShape="1">
          <a:blip r:embed="rId15">
            <a:alphaModFix/>
          </a:blip>
          <a:srcRect b="0" l="0" r="0" t="28186"/>
          <a:stretch/>
        </p:blipFill>
        <p:spPr>
          <a:xfrm>
            <a:off x="0" y="3210550"/>
            <a:ext cx="4573800" cy="218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9"/>
          <p:cNvSpPr txBox="1"/>
          <p:nvPr/>
        </p:nvSpPr>
        <p:spPr>
          <a:xfrm>
            <a:off x="330300" y="4687350"/>
            <a:ext cx="8483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1B00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Link: </a:t>
            </a:r>
            <a:r>
              <a:rPr lang="es" sz="11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https://drive.google.com/file/d/1gXIKX7mb-qHDWtBRv4OGYpSruY280dtv/view?usp=sharing</a:t>
            </a:r>
            <a:r>
              <a:rPr lang="es" sz="1100">
                <a:solidFill>
                  <a:srgbClr val="1B00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396" name="Google Shape;396;p39" title="Testimonios ARTESANAS SEGUNDO VUEL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400" y="304800"/>
            <a:ext cx="7791202" cy="438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4DF7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40"/>
          <p:cNvPicPr preferRelativeResize="0"/>
          <p:nvPr/>
        </p:nvPicPr>
        <p:blipFill rotWithShape="1">
          <a:blip r:embed="rId3">
            <a:alphaModFix/>
          </a:blip>
          <a:srcRect b="0" l="0" r="3334" t="0"/>
          <a:stretch/>
        </p:blipFill>
        <p:spPr>
          <a:xfrm>
            <a:off x="304800" y="-7675"/>
            <a:ext cx="8839200" cy="51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0"/>
          <p:cNvSpPr/>
          <p:nvPr/>
        </p:nvSpPr>
        <p:spPr>
          <a:xfrm>
            <a:off x="-215433" y="-50"/>
            <a:ext cx="1100400" cy="5143500"/>
          </a:xfrm>
          <a:prstGeom prst="parallelogram">
            <a:avLst>
              <a:gd fmla="val 37676" name="adj"/>
            </a:avLst>
          </a:prstGeom>
          <a:solidFill>
            <a:srgbClr val="8D4D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0"/>
          <p:cNvSpPr/>
          <p:nvPr/>
        </p:nvSpPr>
        <p:spPr>
          <a:xfrm flipH="1" rot="-5400000">
            <a:off x="5939456" y="21900"/>
            <a:ext cx="1547700" cy="5099700"/>
          </a:xfrm>
          <a:prstGeom prst="round2SameRect">
            <a:avLst>
              <a:gd fmla="val 10877" name="adj1"/>
              <a:gd fmla="val 0" name="adj2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4" name="Google Shape;404;p40"/>
          <p:cNvCxnSpPr/>
          <p:nvPr/>
        </p:nvCxnSpPr>
        <p:spPr>
          <a:xfrm>
            <a:off x="5768509" y="1802050"/>
            <a:ext cx="0" cy="1539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5" name="Google Shape;405;p40"/>
          <p:cNvSpPr txBox="1"/>
          <p:nvPr/>
        </p:nvSpPr>
        <p:spPr>
          <a:xfrm>
            <a:off x="5929020" y="2033050"/>
            <a:ext cx="3019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VALOR CO</a:t>
            </a:r>
            <a:r>
              <a:rPr b="1" lang="es"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MP</a:t>
            </a:r>
            <a:r>
              <a:rPr b="1" lang="es"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ARTIDO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que contiene firmar, dibujo, señal, reloj&#10;&#10;Descripción generada automáticamente" id="406" name="Google Shape;40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-135864" y="351657"/>
            <a:ext cx="767147" cy="316648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0"/>
          <p:cNvSpPr txBox="1"/>
          <p:nvPr/>
        </p:nvSpPr>
        <p:spPr>
          <a:xfrm rot="-5400000">
            <a:off x="-650653" y="3959211"/>
            <a:ext cx="17736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1600">
            <a:no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lang="es" sz="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Estrategia de Sostenibilidad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75775" y="1986489"/>
            <a:ext cx="1232200" cy="1170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 rotWithShape="1">
          <a:blip r:embed="rId3">
            <a:alphaModFix/>
          </a:blip>
          <a:srcRect b="0" l="17192" r="13760" t="0"/>
          <a:stretch/>
        </p:blipFill>
        <p:spPr>
          <a:xfrm>
            <a:off x="7308000" y="-4062"/>
            <a:ext cx="1836000" cy="176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4">
            <a:alphaModFix/>
          </a:blip>
          <a:srcRect b="0" l="0" r="30953" t="0"/>
          <a:stretch/>
        </p:blipFill>
        <p:spPr>
          <a:xfrm>
            <a:off x="7308000" y="3375513"/>
            <a:ext cx="1836000" cy="17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5">
            <a:alphaModFix/>
          </a:blip>
          <a:srcRect b="0" l="0" r="30953" t="0"/>
          <a:stretch/>
        </p:blipFill>
        <p:spPr>
          <a:xfrm>
            <a:off x="7308000" y="1683838"/>
            <a:ext cx="1836000" cy="17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1"/>
          <p:cNvSpPr/>
          <p:nvPr/>
        </p:nvSpPr>
        <p:spPr>
          <a:xfrm>
            <a:off x="4239550" y="514147"/>
            <a:ext cx="20469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>
                <a:solidFill>
                  <a:srgbClr val="535353"/>
                </a:solidFill>
                <a:latin typeface="Consolas"/>
                <a:ea typeface="Consolas"/>
                <a:cs typeface="Consolas"/>
                <a:sym typeface="Consolas"/>
              </a:rPr>
              <a:t>Principales resultados</a:t>
            </a:r>
            <a:endParaRPr b="1" sz="900">
              <a:solidFill>
                <a:srgbClr val="535353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17" name="Google Shape;417;p41"/>
          <p:cNvSpPr txBox="1"/>
          <p:nvPr/>
        </p:nvSpPr>
        <p:spPr>
          <a:xfrm>
            <a:off x="4165575" y="1106851"/>
            <a:ext cx="3366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20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</a:t>
            </a:r>
            <a:endParaRPr b="1" sz="20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s" sz="20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Avión Solidario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2"/>
                </a:solidFill>
              </a:rPr>
              <a:t>Salud | Medio Ambiente | Emergencias</a:t>
            </a:r>
            <a:endParaRPr b="1" sz="10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8" name="Google Shape;418;p41"/>
          <p:cNvSpPr txBox="1"/>
          <p:nvPr/>
        </p:nvSpPr>
        <p:spPr>
          <a:xfrm>
            <a:off x="4193556" y="2131462"/>
            <a:ext cx="1353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300">
                <a:solidFill>
                  <a:srgbClr val="9452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317 M</a:t>
            </a:r>
            <a:endParaRPr b="1" sz="2300">
              <a:solidFill>
                <a:srgbClr val="9452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9" name="Google Shape;419;p41"/>
          <p:cNvSpPr txBox="1"/>
          <p:nvPr/>
        </p:nvSpPr>
        <p:spPr>
          <a:xfrm>
            <a:off x="4193556" y="2523359"/>
            <a:ext cx="18360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C5C5C"/>
                </a:solidFill>
              </a:rPr>
              <a:t>vacunas transportadas</a:t>
            </a:r>
            <a:endParaRPr sz="1000">
              <a:solidFill>
                <a:srgbClr val="5C5C5C"/>
              </a:solidFill>
            </a:endParaRPr>
          </a:p>
        </p:txBody>
      </p:sp>
      <p:cxnSp>
        <p:nvCxnSpPr>
          <p:cNvPr id="420" name="Google Shape;420;p41"/>
          <p:cNvCxnSpPr/>
          <p:nvPr/>
        </p:nvCxnSpPr>
        <p:spPr>
          <a:xfrm>
            <a:off x="4269775" y="2877550"/>
            <a:ext cx="2867400" cy="0"/>
          </a:xfrm>
          <a:prstGeom prst="straightConnector1">
            <a:avLst/>
          </a:prstGeom>
          <a:noFill/>
          <a:ln cap="flat" cmpd="sng" w="9525">
            <a:solidFill>
              <a:srgbClr val="1B008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1" name="Google Shape;421;p41"/>
          <p:cNvSpPr/>
          <p:nvPr/>
        </p:nvSpPr>
        <p:spPr>
          <a:xfrm flipH="1">
            <a:off x="0" y="-54850"/>
            <a:ext cx="3951000" cy="5299200"/>
          </a:xfrm>
          <a:prstGeom prst="rect">
            <a:avLst/>
          </a:prstGeom>
          <a:solidFill>
            <a:srgbClr val="945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1"/>
          <p:cNvSpPr txBox="1"/>
          <p:nvPr>
            <p:ph type="title"/>
          </p:nvPr>
        </p:nvSpPr>
        <p:spPr>
          <a:xfrm>
            <a:off x="852530" y="1570600"/>
            <a:ext cx="282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COMPROMISOS</a:t>
            </a:r>
            <a:endParaRPr sz="140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23" name="Google Shape;423;p41"/>
          <p:cNvSpPr txBox="1"/>
          <p:nvPr/>
        </p:nvSpPr>
        <p:spPr>
          <a:xfrm>
            <a:off x="842074" y="1856350"/>
            <a:ext cx="2695800" cy="13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1" lang="es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Aportar valor a la sociedad desde lo que sabemos hacer: CONECTAR</a:t>
            </a:r>
            <a:endParaRPr b="1"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p41"/>
          <p:cNvSpPr/>
          <p:nvPr/>
        </p:nvSpPr>
        <p:spPr>
          <a:xfrm flipH="1" rot="5400000">
            <a:off x="1322450" y="146496"/>
            <a:ext cx="789900" cy="1231200"/>
          </a:xfrm>
          <a:prstGeom prst="round2SameRect">
            <a:avLst>
              <a:gd fmla="val 10877" name="adj1"/>
              <a:gd fmla="val 0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41"/>
          <p:cNvSpPr/>
          <p:nvPr/>
        </p:nvSpPr>
        <p:spPr>
          <a:xfrm rot="-5400000">
            <a:off x="403600" y="192246"/>
            <a:ext cx="908400" cy="1139700"/>
          </a:xfrm>
          <a:prstGeom prst="round2SameRect">
            <a:avLst>
              <a:gd fmla="val 10877" name="adj1"/>
              <a:gd fmla="val 0" name="adj2"/>
            </a:avLst>
          </a:prstGeom>
          <a:solidFill>
            <a:schemeClr val="lt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21540000" dist="9525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1"/>
          <p:cNvSpPr txBox="1"/>
          <p:nvPr/>
        </p:nvSpPr>
        <p:spPr>
          <a:xfrm>
            <a:off x="301037" y="546696"/>
            <a:ext cx="1139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9452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VALOR COMPARTIDO</a:t>
            </a:r>
            <a:endParaRPr b="0" i="0" sz="1100" u="none" cap="none" strike="noStrike">
              <a:solidFill>
                <a:srgbClr val="9452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1"/>
          <p:cNvSpPr txBox="1"/>
          <p:nvPr/>
        </p:nvSpPr>
        <p:spPr>
          <a:xfrm rot="-5400000">
            <a:off x="-634053" y="3966873"/>
            <a:ext cx="17736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1600">
            <a:no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lang="es" sz="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ESTRATEGIA DE SOSTENIBILIDAD</a:t>
            </a:r>
            <a:endParaRPr b="1" i="0" sz="11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8" name="Google Shape;428;p41"/>
          <p:cNvSpPr txBox="1"/>
          <p:nvPr/>
        </p:nvSpPr>
        <p:spPr>
          <a:xfrm>
            <a:off x="4193556" y="2883899"/>
            <a:ext cx="1353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300">
                <a:solidFill>
                  <a:srgbClr val="9452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970 tons</a:t>
            </a:r>
            <a:endParaRPr b="1" sz="2300">
              <a:solidFill>
                <a:srgbClr val="9452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p41"/>
          <p:cNvSpPr txBox="1"/>
          <p:nvPr/>
        </p:nvSpPr>
        <p:spPr>
          <a:xfrm>
            <a:off x="4193556" y="3297808"/>
            <a:ext cx="18360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C5C5C"/>
                </a:solidFill>
              </a:rPr>
              <a:t>de carga transportada</a:t>
            </a:r>
            <a:endParaRPr sz="1000">
              <a:solidFill>
                <a:srgbClr val="5C5C5C"/>
              </a:solidFill>
            </a:endParaRPr>
          </a:p>
        </p:txBody>
      </p:sp>
      <p:pic>
        <p:nvPicPr>
          <p:cNvPr id="430" name="Google Shape;430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4151" y="430376"/>
            <a:ext cx="698474" cy="66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94846" y="229390"/>
            <a:ext cx="273561" cy="435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65891" y="2941137"/>
            <a:ext cx="739050" cy="615878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1"/>
          <p:cNvSpPr txBox="1"/>
          <p:nvPr/>
        </p:nvSpPr>
        <p:spPr>
          <a:xfrm>
            <a:off x="6219125" y="2925550"/>
            <a:ext cx="877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300">
                <a:solidFill>
                  <a:srgbClr val="9452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</a:t>
            </a:r>
            <a:endParaRPr b="1" sz="2300">
              <a:solidFill>
                <a:srgbClr val="9452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4" name="Google Shape;434;p41"/>
          <p:cNvSpPr txBox="1"/>
          <p:nvPr/>
        </p:nvSpPr>
        <p:spPr>
          <a:xfrm>
            <a:off x="6264998" y="3241701"/>
            <a:ext cx="1952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C5C5C"/>
                </a:solidFill>
              </a:rPr>
              <a:t>aviones</a:t>
            </a:r>
            <a:endParaRPr sz="1000">
              <a:solidFill>
                <a:srgbClr val="5C5C5C"/>
              </a:solidFill>
            </a:endParaRPr>
          </a:p>
          <a:p>
            <a:pPr indent="0" lvl="0" marL="12700" marR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C5C5C"/>
                </a:solidFill>
              </a:rPr>
              <a:t>Boeing 767-F</a:t>
            </a:r>
            <a:endParaRPr sz="1000">
              <a:solidFill>
                <a:srgbClr val="5C5C5C"/>
              </a:solidFill>
            </a:endParaRPr>
          </a:p>
        </p:txBody>
      </p:sp>
      <p:cxnSp>
        <p:nvCxnSpPr>
          <p:cNvPr id="435" name="Google Shape;435;p41"/>
          <p:cNvCxnSpPr/>
          <p:nvPr/>
        </p:nvCxnSpPr>
        <p:spPr>
          <a:xfrm>
            <a:off x="5665893" y="3464350"/>
            <a:ext cx="303900" cy="0"/>
          </a:xfrm>
          <a:prstGeom prst="straightConnector1">
            <a:avLst/>
          </a:prstGeom>
          <a:noFill/>
          <a:ln cap="flat" cmpd="sng" w="9525">
            <a:solidFill>
              <a:srgbClr val="9452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6" name="Google Shape;436;p41"/>
          <p:cNvCxnSpPr/>
          <p:nvPr/>
        </p:nvCxnSpPr>
        <p:spPr>
          <a:xfrm>
            <a:off x="4269775" y="3742625"/>
            <a:ext cx="2867400" cy="0"/>
          </a:xfrm>
          <a:prstGeom prst="straightConnector1">
            <a:avLst/>
          </a:prstGeom>
          <a:noFill/>
          <a:ln cap="flat" cmpd="sng" w="9525">
            <a:solidFill>
              <a:srgbClr val="1B008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7" name="Google Shape;437;p41"/>
          <p:cNvSpPr txBox="1"/>
          <p:nvPr/>
        </p:nvSpPr>
        <p:spPr>
          <a:xfrm>
            <a:off x="4193556" y="3748974"/>
            <a:ext cx="1353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300">
                <a:solidFill>
                  <a:srgbClr val="9452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3.177</a:t>
            </a:r>
            <a:endParaRPr b="1" sz="2300">
              <a:solidFill>
                <a:srgbClr val="9452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8" name="Google Shape;438;p41"/>
          <p:cNvSpPr txBox="1"/>
          <p:nvPr/>
        </p:nvSpPr>
        <p:spPr>
          <a:xfrm>
            <a:off x="4193556" y="4166220"/>
            <a:ext cx="18360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C5C5C"/>
                </a:solidFill>
              </a:rPr>
              <a:t>personas transportadas</a:t>
            </a:r>
            <a:endParaRPr sz="1000">
              <a:solidFill>
                <a:srgbClr val="5C5C5C"/>
              </a:solidFill>
            </a:endParaRPr>
          </a:p>
        </p:txBody>
      </p:sp>
      <p:pic>
        <p:nvPicPr>
          <p:cNvPr id="439" name="Google Shape;439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65891" y="3806212"/>
            <a:ext cx="739050" cy="61587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1"/>
          <p:cNvSpPr txBox="1"/>
          <p:nvPr/>
        </p:nvSpPr>
        <p:spPr>
          <a:xfrm>
            <a:off x="6219125" y="3790625"/>
            <a:ext cx="877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300">
                <a:solidFill>
                  <a:srgbClr val="9452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</a:t>
            </a:r>
            <a:endParaRPr b="1" sz="2300">
              <a:solidFill>
                <a:srgbClr val="9452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1" name="Google Shape;441;p41"/>
          <p:cNvSpPr txBox="1"/>
          <p:nvPr/>
        </p:nvSpPr>
        <p:spPr>
          <a:xfrm>
            <a:off x="6264998" y="4106776"/>
            <a:ext cx="1952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C5C5C"/>
                </a:solidFill>
              </a:rPr>
              <a:t>aviones</a:t>
            </a:r>
            <a:endParaRPr sz="1000">
              <a:solidFill>
                <a:srgbClr val="5C5C5C"/>
              </a:solidFill>
            </a:endParaRPr>
          </a:p>
          <a:p>
            <a:pPr indent="0" lvl="0" marL="12700" marR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C5C5C"/>
                </a:solidFill>
              </a:rPr>
              <a:t>A320</a:t>
            </a:r>
            <a:endParaRPr sz="1000">
              <a:solidFill>
                <a:srgbClr val="5C5C5C"/>
              </a:solidFill>
            </a:endParaRPr>
          </a:p>
        </p:txBody>
      </p:sp>
      <p:cxnSp>
        <p:nvCxnSpPr>
          <p:cNvPr id="442" name="Google Shape;442;p41"/>
          <p:cNvCxnSpPr/>
          <p:nvPr/>
        </p:nvCxnSpPr>
        <p:spPr>
          <a:xfrm>
            <a:off x="5665893" y="4329425"/>
            <a:ext cx="303900" cy="0"/>
          </a:xfrm>
          <a:prstGeom prst="straightConnector1">
            <a:avLst/>
          </a:prstGeom>
          <a:noFill/>
          <a:ln cap="flat" cmpd="sng" w="9525">
            <a:solidFill>
              <a:srgbClr val="9452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1500">
        <p:push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2"/>
          <p:cNvPicPr preferRelativeResize="0"/>
          <p:nvPr/>
        </p:nvPicPr>
        <p:blipFill rotWithShape="1">
          <a:blip r:embed="rId3">
            <a:alphaModFix/>
          </a:blip>
          <a:srcRect b="5969" l="0" r="0" t="5978"/>
          <a:stretch/>
        </p:blipFill>
        <p:spPr>
          <a:xfrm>
            <a:off x="8521649" y="226313"/>
            <a:ext cx="411620" cy="3399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8" name="Google Shape;448;p42"/>
          <p:cNvCxnSpPr/>
          <p:nvPr/>
        </p:nvCxnSpPr>
        <p:spPr>
          <a:xfrm rot="10800000">
            <a:off x="6973725" y="3897625"/>
            <a:ext cx="4800" cy="1149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49" name="Google Shape;449;p42"/>
          <p:cNvGrpSpPr/>
          <p:nvPr/>
        </p:nvGrpSpPr>
        <p:grpSpPr>
          <a:xfrm>
            <a:off x="369248" y="1361456"/>
            <a:ext cx="4171269" cy="3505942"/>
            <a:chOff x="119075" y="1086976"/>
            <a:chExt cx="4734699" cy="4009999"/>
          </a:xfrm>
        </p:grpSpPr>
        <p:pic>
          <p:nvPicPr>
            <p:cNvPr id="450" name="Google Shape;450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9249" y="1086976"/>
              <a:ext cx="1585675" cy="1585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l Ministerio de Salud de Perú promueve la construcción de cuatro nuevos  centros médicos con metodología BIM | Comisión Interministerial BIM" id="451" name="Google Shape;451;p42"/>
            <p:cNvPicPr preferRelativeResize="0"/>
            <p:nvPr/>
          </p:nvPicPr>
          <p:blipFill rotWithShape="1">
            <a:blip r:embed="rId5">
              <a:alphaModFix/>
            </a:blip>
            <a:srcRect b="31303" l="24489" r="24212" t="28950"/>
            <a:stretch/>
          </p:blipFill>
          <p:spPr>
            <a:xfrm>
              <a:off x="2257174" y="1459503"/>
              <a:ext cx="2596599" cy="639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peración Sonrisa Perú se suma a la lucha contra el COVID-19 – Business  Empresarial" id="452" name="Google Shape;452;p42"/>
            <p:cNvPicPr preferRelativeResize="0"/>
            <p:nvPr/>
          </p:nvPicPr>
          <p:blipFill rotWithShape="1">
            <a:blip r:embed="rId6">
              <a:alphaModFix/>
            </a:blip>
            <a:srcRect b="18177" l="0" r="0" t="18944"/>
            <a:stretch/>
          </p:blipFill>
          <p:spPr>
            <a:xfrm>
              <a:off x="119075" y="4457375"/>
              <a:ext cx="3070171" cy="63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ROA" id="453" name="Google Shape;453;p42"/>
            <p:cNvPicPr preferRelativeResize="0"/>
            <p:nvPr/>
          </p:nvPicPr>
          <p:blipFill rotWithShape="1">
            <a:blip r:embed="rId7">
              <a:alphaModFix/>
            </a:blip>
            <a:srcRect b="15685" l="0" r="0" t="7082"/>
            <a:stretch/>
          </p:blipFill>
          <p:spPr>
            <a:xfrm>
              <a:off x="3029473" y="4457387"/>
              <a:ext cx="1824300" cy="542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4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810789" y="2320675"/>
              <a:ext cx="1585676" cy="1915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4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90465" y="3177425"/>
              <a:ext cx="1144083" cy="11440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6" name="Google Shape;456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9250" y="177075"/>
            <a:ext cx="3630274" cy="1036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7" name="Google Shape;457;p42"/>
          <p:cNvGrpSpPr/>
          <p:nvPr/>
        </p:nvGrpSpPr>
        <p:grpSpPr>
          <a:xfrm>
            <a:off x="5535218" y="1939981"/>
            <a:ext cx="2425175" cy="1547825"/>
            <a:chOff x="5560150" y="2126300"/>
            <a:chExt cx="2425175" cy="1547825"/>
          </a:xfrm>
        </p:grpSpPr>
        <p:grpSp>
          <p:nvGrpSpPr>
            <p:cNvPr id="458" name="Google Shape;458;p42"/>
            <p:cNvGrpSpPr/>
            <p:nvPr/>
          </p:nvGrpSpPr>
          <p:grpSpPr>
            <a:xfrm>
              <a:off x="5560150" y="2126300"/>
              <a:ext cx="2202858" cy="1036150"/>
              <a:chOff x="5427400" y="2126300"/>
              <a:chExt cx="2202858" cy="1036150"/>
            </a:xfrm>
          </p:grpSpPr>
          <p:sp>
            <p:nvSpPr>
              <p:cNvPr id="459" name="Google Shape;459;p42"/>
              <p:cNvSpPr txBox="1"/>
              <p:nvPr/>
            </p:nvSpPr>
            <p:spPr>
              <a:xfrm>
                <a:off x="6510958" y="2467594"/>
                <a:ext cx="11193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1000"/>
                  </a:spcBef>
                  <a:spcAft>
                    <a:spcPts val="0"/>
                  </a:spcAft>
                  <a:buNone/>
                </a:pPr>
                <a:r>
                  <a:rPr b="1" lang="es" sz="2000">
                    <a:solidFill>
                      <a:srgbClr val="132C9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+1.400</a:t>
                </a:r>
                <a:endParaRPr b="1" sz="1300">
                  <a:solidFill>
                    <a:srgbClr val="132C9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460" name="Google Shape;460;p4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5427400" y="2126300"/>
                <a:ext cx="1036150" cy="10361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61" name="Google Shape;461;p42"/>
            <p:cNvSpPr txBox="1"/>
            <p:nvPr/>
          </p:nvSpPr>
          <p:spPr>
            <a:xfrm>
              <a:off x="5628525" y="3059125"/>
              <a:ext cx="2356800" cy="6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b="1" lang="es" sz="1300">
                  <a:solidFill>
                    <a:srgbClr val="132C9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pacientes y  profesionales de la salud </a:t>
              </a:r>
              <a:endParaRPr/>
            </a:p>
          </p:txBody>
        </p:sp>
      </p:grpSp>
      <p:grpSp>
        <p:nvGrpSpPr>
          <p:cNvPr id="462" name="Google Shape;462;p42"/>
          <p:cNvGrpSpPr/>
          <p:nvPr/>
        </p:nvGrpSpPr>
        <p:grpSpPr>
          <a:xfrm>
            <a:off x="5514256" y="3623275"/>
            <a:ext cx="2514545" cy="1244125"/>
            <a:chOff x="5305738" y="3623275"/>
            <a:chExt cx="2514545" cy="1244125"/>
          </a:xfrm>
        </p:grpSpPr>
        <p:grpSp>
          <p:nvGrpSpPr>
            <p:cNvPr id="463" name="Google Shape;463;p42"/>
            <p:cNvGrpSpPr/>
            <p:nvPr/>
          </p:nvGrpSpPr>
          <p:grpSpPr>
            <a:xfrm>
              <a:off x="5305738" y="3623275"/>
              <a:ext cx="2154167" cy="1036150"/>
              <a:chOff x="5462100" y="3623275"/>
              <a:chExt cx="2154167" cy="1036150"/>
            </a:xfrm>
          </p:grpSpPr>
          <p:sp>
            <p:nvSpPr>
              <p:cNvPr id="464" name="Google Shape;464;p42"/>
              <p:cNvSpPr txBox="1"/>
              <p:nvPr/>
            </p:nvSpPr>
            <p:spPr>
              <a:xfrm>
                <a:off x="5910167" y="3989900"/>
                <a:ext cx="17061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457200" lvl="0" marL="0" rtl="0" algn="l">
                  <a:lnSpc>
                    <a:spcPct val="115000"/>
                  </a:lnSpc>
                  <a:spcBef>
                    <a:spcPts val="1000"/>
                  </a:spcBef>
                  <a:spcAft>
                    <a:spcPts val="0"/>
                  </a:spcAft>
                  <a:buNone/>
                </a:pPr>
                <a:r>
                  <a:rPr b="1" lang="es" sz="2000">
                    <a:solidFill>
                      <a:srgbClr val="132C9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+1.800</a:t>
                </a:r>
                <a:endParaRPr b="1" sz="1300">
                  <a:solidFill>
                    <a:srgbClr val="132C9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465" name="Google Shape;465;p42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5462100" y="3623275"/>
                <a:ext cx="1036150" cy="10361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66" name="Google Shape;466;p42"/>
            <p:cNvSpPr txBox="1"/>
            <p:nvPr/>
          </p:nvSpPr>
          <p:spPr>
            <a:xfrm>
              <a:off x="5395083" y="4482500"/>
              <a:ext cx="2425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b="1" lang="es" sz="1300">
                  <a:solidFill>
                    <a:srgbClr val="132C9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animales reubicados</a:t>
              </a:r>
              <a:endParaRPr/>
            </a:p>
          </p:txBody>
        </p:sp>
      </p:grpSp>
      <p:grpSp>
        <p:nvGrpSpPr>
          <p:cNvPr id="467" name="Google Shape;467;p42"/>
          <p:cNvGrpSpPr/>
          <p:nvPr/>
        </p:nvGrpSpPr>
        <p:grpSpPr>
          <a:xfrm>
            <a:off x="5374993" y="177075"/>
            <a:ext cx="2853626" cy="1627438"/>
            <a:chOff x="5462099" y="177075"/>
            <a:chExt cx="2853626" cy="1627438"/>
          </a:xfrm>
        </p:grpSpPr>
        <p:grpSp>
          <p:nvGrpSpPr>
            <p:cNvPr id="468" name="Google Shape;468;p42"/>
            <p:cNvGrpSpPr/>
            <p:nvPr/>
          </p:nvGrpSpPr>
          <p:grpSpPr>
            <a:xfrm>
              <a:off x="5462099" y="177075"/>
              <a:ext cx="2565176" cy="1036150"/>
              <a:chOff x="5462099" y="177075"/>
              <a:chExt cx="2565176" cy="1036150"/>
            </a:xfrm>
          </p:grpSpPr>
          <p:sp>
            <p:nvSpPr>
              <p:cNvPr id="469" name="Google Shape;469;p42"/>
              <p:cNvSpPr txBox="1"/>
              <p:nvPr/>
            </p:nvSpPr>
            <p:spPr>
              <a:xfrm>
                <a:off x="6462775" y="323700"/>
                <a:ext cx="1564500" cy="84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1000"/>
                  </a:spcBef>
                  <a:spcAft>
                    <a:spcPts val="0"/>
                  </a:spcAft>
                  <a:buNone/>
                </a:pPr>
                <a:r>
                  <a:rPr b="1" lang="es" sz="2000">
                    <a:solidFill>
                      <a:srgbClr val="132C9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+44 MM de vacunas</a:t>
                </a:r>
                <a:endParaRPr sz="1700">
                  <a:solidFill>
                    <a:srgbClr val="132C91"/>
                  </a:solidFill>
                </a:endParaRPr>
              </a:p>
            </p:txBody>
          </p:sp>
          <p:pic>
            <p:nvPicPr>
              <p:cNvPr id="470" name="Google Shape;470;p42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5462099" y="177075"/>
                <a:ext cx="1036150" cy="10361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1" name="Google Shape;471;p42"/>
            <p:cNvSpPr txBox="1"/>
            <p:nvPr/>
          </p:nvSpPr>
          <p:spPr>
            <a:xfrm>
              <a:off x="5743825" y="1189513"/>
              <a:ext cx="2571900" cy="6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b="1" lang="es" sz="1300">
                  <a:solidFill>
                    <a:srgbClr val="132C9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transportadas gratuitamente en el interior del país</a:t>
              </a:r>
              <a:endParaRPr/>
            </a:p>
          </p:txBody>
        </p:sp>
      </p:grpSp>
      <p:pic>
        <p:nvPicPr>
          <p:cNvPr id="472" name="Google Shape;472;p4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448274" y="2571749"/>
            <a:ext cx="1092250" cy="142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19800" y="2543916"/>
            <a:ext cx="1271849" cy="33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3"/>
          <p:cNvSpPr txBox="1"/>
          <p:nvPr/>
        </p:nvSpPr>
        <p:spPr>
          <a:xfrm>
            <a:off x="1095750" y="4592950"/>
            <a:ext cx="695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1B00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Link: </a:t>
            </a:r>
            <a:r>
              <a:rPr lang="es" sz="11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https://drive.google.com/file/d/1oVTNqi6v63RYFFli5DHTYrrdEenVPtc_/view?usp=sharing</a:t>
            </a:r>
            <a:r>
              <a:rPr lang="es" sz="1100">
                <a:solidFill>
                  <a:srgbClr val="1B00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479" name="Google Shape;479;p43" title="Avion Solidario Perú Genéric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1638" y="152400"/>
            <a:ext cx="5920733" cy="444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5110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6"/>
          <p:cNvSpPr txBox="1"/>
          <p:nvPr/>
        </p:nvSpPr>
        <p:spPr>
          <a:xfrm>
            <a:off x="563100" y="2084591"/>
            <a:ext cx="4008900" cy="16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s" sz="41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Estrategia de Sostenibilidad</a:t>
            </a:r>
            <a:endParaRPr b="1" i="0" sz="32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9" name="Google Shape;12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457" y="628029"/>
            <a:ext cx="1324757" cy="1324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719" y="3758934"/>
            <a:ext cx="2120831" cy="878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44"/>
          <p:cNvPicPr preferRelativeResize="0"/>
          <p:nvPr/>
        </p:nvPicPr>
        <p:blipFill rotWithShape="1">
          <a:blip r:embed="rId3">
            <a:alphaModFix/>
          </a:blip>
          <a:srcRect b="5294" l="0" r="0" t="9995"/>
          <a:stretch/>
        </p:blipFill>
        <p:spPr>
          <a:xfrm>
            <a:off x="-19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4"/>
          <p:cNvSpPr txBox="1"/>
          <p:nvPr>
            <p:ph idx="12" type="sldNum"/>
          </p:nvPr>
        </p:nvSpPr>
        <p:spPr>
          <a:xfrm>
            <a:off x="4937760" y="3587591"/>
            <a:ext cx="15771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Trebuchet MS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87" name="Google Shape;487;p44"/>
          <p:cNvSpPr txBox="1"/>
          <p:nvPr/>
        </p:nvSpPr>
        <p:spPr>
          <a:xfrm>
            <a:off x="876724" y="2093400"/>
            <a:ext cx="5997000" cy="2250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s" sz="4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LATAM Airlines:</a:t>
            </a:r>
            <a:endParaRPr b="1" sz="4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s" sz="4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destino necesario</a:t>
            </a:r>
            <a:endParaRPr b="1" sz="4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12700" rtl="0" algn="l">
              <a:lnSpc>
                <a:spcPct val="937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1" i="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8" name="Google Shape;48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719" y="337425"/>
            <a:ext cx="1515277" cy="146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66422">
            <a:off x="-2443358" y="2651624"/>
            <a:ext cx="3610553" cy="220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7238" y="4243379"/>
            <a:ext cx="1643064" cy="38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719" y="337425"/>
            <a:ext cx="1515277" cy="146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7238" y="4243379"/>
            <a:ext cx="1643064" cy="38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7"/>
          <p:cNvSpPr txBox="1"/>
          <p:nvPr/>
        </p:nvSpPr>
        <p:spPr>
          <a:xfrm>
            <a:off x="2825825" y="3075975"/>
            <a:ext cx="62589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95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t/>
            </a:r>
            <a:endParaRPr b="1" i="0" sz="1875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27"/>
          <p:cNvSpPr txBox="1"/>
          <p:nvPr/>
        </p:nvSpPr>
        <p:spPr>
          <a:xfrm>
            <a:off x="4932775" y="2924950"/>
            <a:ext cx="3820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95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Nuestro objetivo es ser un activo económico, social y ambiental para el </a:t>
            </a:r>
            <a:r>
              <a:rPr b="1" lang="e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país</a:t>
            </a:r>
            <a:r>
              <a:rPr b="1" i="0" lang="e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8"/>
          <p:cNvPicPr preferRelativeResize="0"/>
          <p:nvPr/>
        </p:nvPicPr>
        <p:blipFill rotWithShape="1">
          <a:blip r:embed="rId3">
            <a:alphaModFix/>
          </a:blip>
          <a:srcRect b="1126" l="1787" r="0" t="22770"/>
          <a:stretch/>
        </p:blipFill>
        <p:spPr>
          <a:xfrm>
            <a:off x="4165875" y="0"/>
            <a:ext cx="49781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8"/>
          <p:cNvSpPr txBox="1"/>
          <p:nvPr>
            <p:ph idx="1" type="body"/>
          </p:nvPr>
        </p:nvSpPr>
        <p:spPr>
          <a:xfrm>
            <a:off x="813163" y="1740150"/>
            <a:ext cx="3261900" cy="19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500">
                <a:solidFill>
                  <a:srgbClr val="2800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Compromiso</a:t>
            </a:r>
            <a:endParaRPr b="1" sz="3500">
              <a:solidFill>
                <a:srgbClr val="2800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500">
                <a:solidFill>
                  <a:srgbClr val="2800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3 pilares de gestión:</a:t>
            </a:r>
            <a:endParaRPr sz="1600">
              <a:solidFill>
                <a:srgbClr val="2800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magen que contiene firmar, dibujo, señal, reloj&#10;&#10;Descripción generada automáticamente" id="145" name="Google Shape;14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-134062" y="353214"/>
            <a:ext cx="767147" cy="31664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8"/>
          <p:cNvSpPr txBox="1"/>
          <p:nvPr/>
        </p:nvSpPr>
        <p:spPr>
          <a:xfrm rot="-5400000">
            <a:off x="-650653" y="3959211"/>
            <a:ext cx="17736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1600">
            <a:no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lang="es" sz="500">
                <a:solidFill>
                  <a:srgbClr val="1B0088"/>
                </a:solidFill>
                <a:latin typeface="Arial Black"/>
                <a:ea typeface="Arial Black"/>
                <a:cs typeface="Arial Black"/>
                <a:sym typeface="Arial Black"/>
              </a:rPr>
              <a:t>Estrategia de Sostenibilidad</a:t>
            </a:r>
            <a:endParaRPr b="0" i="0" sz="1100" u="none" cap="none" strike="noStrike">
              <a:solidFill>
                <a:srgbClr val="1B00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8"/>
          <p:cNvSpPr/>
          <p:nvPr/>
        </p:nvSpPr>
        <p:spPr>
          <a:xfrm flipH="1">
            <a:off x="5838882" y="479753"/>
            <a:ext cx="1547700" cy="1220100"/>
          </a:xfrm>
          <a:prstGeom prst="round2SameRect">
            <a:avLst>
              <a:gd fmla="val 10877" name="adj1"/>
              <a:gd fmla="val 0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8"/>
          <p:cNvSpPr/>
          <p:nvPr/>
        </p:nvSpPr>
        <p:spPr>
          <a:xfrm rot="10800000">
            <a:off x="5822463" y="1559022"/>
            <a:ext cx="1580700" cy="933600"/>
          </a:xfrm>
          <a:prstGeom prst="round2SameRect">
            <a:avLst>
              <a:gd fmla="val 10877" name="adj1"/>
              <a:gd fmla="val 0" name="adj2"/>
            </a:avLst>
          </a:prstGeom>
          <a:solidFill>
            <a:srgbClr val="B3D73D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8"/>
          <p:cNvSpPr txBox="1"/>
          <p:nvPr/>
        </p:nvSpPr>
        <p:spPr>
          <a:xfrm>
            <a:off x="5931442" y="1840389"/>
            <a:ext cx="126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CAMBIO CLIMÁTICO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8"/>
          <p:cNvSpPr/>
          <p:nvPr/>
        </p:nvSpPr>
        <p:spPr>
          <a:xfrm flipH="1">
            <a:off x="4969857" y="2650891"/>
            <a:ext cx="1547700" cy="1220100"/>
          </a:xfrm>
          <a:prstGeom prst="round2SameRect">
            <a:avLst>
              <a:gd fmla="val 10877" name="adj1"/>
              <a:gd fmla="val 0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8"/>
          <p:cNvSpPr/>
          <p:nvPr/>
        </p:nvSpPr>
        <p:spPr>
          <a:xfrm rot="10800000">
            <a:off x="4953438" y="3730160"/>
            <a:ext cx="1580700" cy="933600"/>
          </a:xfrm>
          <a:prstGeom prst="round2SameRect">
            <a:avLst>
              <a:gd fmla="val 10877" name="adj1"/>
              <a:gd fmla="val 0" name="adj2"/>
            </a:avLst>
          </a:prstGeom>
          <a:solidFill>
            <a:srgbClr val="FA014A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8"/>
          <p:cNvSpPr txBox="1"/>
          <p:nvPr/>
        </p:nvSpPr>
        <p:spPr>
          <a:xfrm>
            <a:off x="4986217" y="4011526"/>
            <a:ext cx="126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ECONOMÍA CIRCULAR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8"/>
          <p:cNvSpPr/>
          <p:nvPr/>
        </p:nvSpPr>
        <p:spPr>
          <a:xfrm flipH="1">
            <a:off x="6753282" y="2650891"/>
            <a:ext cx="1547700" cy="1220100"/>
          </a:xfrm>
          <a:prstGeom prst="round2SameRect">
            <a:avLst>
              <a:gd fmla="val 10877" name="adj1"/>
              <a:gd fmla="val 0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8"/>
          <p:cNvSpPr/>
          <p:nvPr/>
        </p:nvSpPr>
        <p:spPr>
          <a:xfrm rot="10800000">
            <a:off x="6736863" y="3730160"/>
            <a:ext cx="1580700" cy="933600"/>
          </a:xfrm>
          <a:prstGeom prst="round2SameRect">
            <a:avLst>
              <a:gd fmla="val 10877" name="adj1"/>
              <a:gd fmla="val 0" name="adj2"/>
            </a:avLst>
          </a:prstGeom>
          <a:solidFill>
            <a:srgbClr val="8D4DF7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8"/>
          <p:cNvSpPr txBox="1"/>
          <p:nvPr/>
        </p:nvSpPr>
        <p:spPr>
          <a:xfrm>
            <a:off x="6769642" y="4011525"/>
            <a:ext cx="1547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VALOR COMPARTIDO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44548" y="2709692"/>
            <a:ext cx="1013575" cy="96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65975" y="538562"/>
            <a:ext cx="1013575" cy="96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27977" y="2709697"/>
            <a:ext cx="1013575" cy="96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42673" y="735646"/>
            <a:ext cx="2453050" cy="84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8"/>
          <p:cNvSpPr/>
          <p:nvPr/>
        </p:nvSpPr>
        <p:spPr>
          <a:xfrm>
            <a:off x="8627917" y="0"/>
            <a:ext cx="1100400" cy="5143500"/>
          </a:xfrm>
          <a:prstGeom prst="parallelogram">
            <a:avLst>
              <a:gd fmla="val 37676" name="adj"/>
            </a:avLst>
          </a:prstGeom>
          <a:solidFill>
            <a:srgbClr val="13C5C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CC33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9"/>
          <p:cNvPicPr preferRelativeResize="0"/>
          <p:nvPr/>
        </p:nvPicPr>
        <p:blipFill rotWithShape="1">
          <a:blip r:embed="rId3">
            <a:alphaModFix/>
          </a:blip>
          <a:srcRect b="0" l="0" r="7893" t="0"/>
          <a:stretch/>
        </p:blipFill>
        <p:spPr>
          <a:xfrm>
            <a:off x="732825" y="-50"/>
            <a:ext cx="84111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9"/>
          <p:cNvSpPr/>
          <p:nvPr/>
        </p:nvSpPr>
        <p:spPr>
          <a:xfrm>
            <a:off x="-110050" y="-50"/>
            <a:ext cx="1100400" cy="5143500"/>
          </a:xfrm>
          <a:prstGeom prst="parallelogram">
            <a:avLst>
              <a:gd fmla="val 22671" name="adj"/>
            </a:avLst>
          </a:prstGeom>
          <a:solidFill>
            <a:srgbClr val="99CC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9"/>
          <p:cNvSpPr/>
          <p:nvPr/>
        </p:nvSpPr>
        <p:spPr>
          <a:xfrm flipH="1" rot="-5400000">
            <a:off x="5939456" y="21900"/>
            <a:ext cx="1547700" cy="5099700"/>
          </a:xfrm>
          <a:prstGeom prst="round2SameRect">
            <a:avLst>
              <a:gd fmla="val 10877" name="adj1"/>
              <a:gd fmla="val 0" name="adj2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29"/>
          <p:cNvCxnSpPr/>
          <p:nvPr/>
        </p:nvCxnSpPr>
        <p:spPr>
          <a:xfrm>
            <a:off x="5768509" y="1802050"/>
            <a:ext cx="0" cy="1539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9" name="Google Shape;169;p29"/>
          <p:cNvSpPr txBox="1"/>
          <p:nvPr/>
        </p:nvSpPr>
        <p:spPr>
          <a:xfrm>
            <a:off x="5929020" y="2033050"/>
            <a:ext cx="3019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CAMBIO CLIMÁTICO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que contiene firmar, dibujo, señal, reloj&#10;&#10;Descripción generada automáticamente" id="170" name="Google Shape;17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-135864" y="351657"/>
            <a:ext cx="767147" cy="31664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 txBox="1"/>
          <p:nvPr/>
        </p:nvSpPr>
        <p:spPr>
          <a:xfrm rot="-5400000">
            <a:off x="-650653" y="3959211"/>
            <a:ext cx="17736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1600">
            <a:no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lang="es" sz="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Estrategia de Sostenibilidad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75775" y="1986497"/>
            <a:ext cx="1232200" cy="11704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firmar, dibujo, señal, reloj&#10;&#10;Descripción generada automáticamente" id="173" name="Google Shape;17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-135864" y="351657"/>
            <a:ext cx="767147" cy="316648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9"/>
          <p:cNvSpPr txBox="1"/>
          <p:nvPr/>
        </p:nvSpPr>
        <p:spPr>
          <a:xfrm rot="-5400000">
            <a:off x="-650653" y="3959211"/>
            <a:ext cx="17736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1600">
            <a:no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lang="es" sz="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Estrategia de Sostenibilidad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/>
          <p:nvPr/>
        </p:nvSpPr>
        <p:spPr>
          <a:xfrm>
            <a:off x="5318600" y="-77850"/>
            <a:ext cx="3825600" cy="5299200"/>
          </a:xfrm>
          <a:prstGeom prst="rect">
            <a:avLst/>
          </a:prstGeom>
          <a:solidFill>
            <a:srgbClr val="99CC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30"/>
          <p:cNvPicPr preferRelativeResize="0"/>
          <p:nvPr/>
        </p:nvPicPr>
        <p:blipFill rotWithShape="1">
          <a:blip r:embed="rId3">
            <a:alphaModFix/>
          </a:blip>
          <a:srcRect b="0" l="26605" r="0" t="0"/>
          <a:stretch/>
        </p:blipFill>
        <p:spPr>
          <a:xfrm rot="-366420">
            <a:off x="3510954" y="911319"/>
            <a:ext cx="3533082" cy="293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0"/>
          <p:cNvSpPr/>
          <p:nvPr/>
        </p:nvSpPr>
        <p:spPr>
          <a:xfrm>
            <a:off x="8338462" y="-287084"/>
            <a:ext cx="656100" cy="972300"/>
          </a:xfrm>
          <a:prstGeom prst="roundRect">
            <a:avLst>
              <a:gd fmla="val 12673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0"/>
          <p:cNvPicPr preferRelativeResize="0"/>
          <p:nvPr/>
        </p:nvPicPr>
        <p:blipFill rotWithShape="1">
          <a:blip r:embed="rId4">
            <a:alphaModFix/>
          </a:blip>
          <a:srcRect b="0" l="91406" r="-139" t="0"/>
          <a:stretch/>
        </p:blipFill>
        <p:spPr>
          <a:xfrm>
            <a:off x="-64624" y="0"/>
            <a:ext cx="797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0"/>
          <p:cNvSpPr txBox="1"/>
          <p:nvPr>
            <p:ph type="title"/>
          </p:nvPr>
        </p:nvSpPr>
        <p:spPr>
          <a:xfrm>
            <a:off x="928732" y="1113400"/>
            <a:ext cx="160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535353"/>
                </a:solidFill>
                <a:latin typeface="Consolas"/>
                <a:ea typeface="Consolas"/>
                <a:cs typeface="Consolas"/>
                <a:sym typeface="Consolas"/>
              </a:rPr>
              <a:t>Compromisos</a:t>
            </a:r>
            <a:endParaRPr sz="1400">
              <a:solidFill>
                <a:srgbClr val="535353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descr="Imagen que contiene firmar, dibujo, señal, reloj&#10;&#10;Descripción generada automáticamente" id="184" name="Google Shape;18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-135864" y="351657"/>
            <a:ext cx="767147" cy="31664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/>
          <p:nvPr/>
        </p:nvSpPr>
        <p:spPr>
          <a:xfrm>
            <a:off x="927534" y="541597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99CC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Cambio Climático</a:t>
            </a:r>
            <a:endParaRPr b="1" sz="2000">
              <a:solidFill>
                <a:srgbClr val="99CC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" name="Google Shape;186;p30"/>
          <p:cNvSpPr/>
          <p:nvPr/>
        </p:nvSpPr>
        <p:spPr>
          <a:xfrm>
            <a:off x="1013150" y="440750"/>
            <a:ext cx="20469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>
                <a:solidFill>
                  <a:srgbClr val="535353"/>
                </a:solidFill>
                <a:latin typeface="Consolas"/>
                <a:ea typeface="Consolas"/>
                <a:cs typeface="Consolas"/>
                <a:sym typeface="Consolas"/>
              </a:rPr>
              <a:t>PILAR 1</a:t>
            </a:r>
            <a:endParaRPr b="1" i="0" sz="900" u="none" cap="none" strike="noStrike">
              <a:solidFill>
                <a:srgbClr val="535353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87" name="Google Shape;187;p30"/>
          <p:cNvSpPr txBox="1"/>
          <p:nvPr/>
        </p:nvSpPr>
        <p:spPr>
          <a:xfrm rot="-5400000">
            <a:off x="-650653" y="3959211"/>
            <a:ext cx="17736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1600">
            <a:no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lang="es" sz="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Sustainability strategy</a:t>
            </a:r>
            <a:endParaRPr b="1" sz="5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sz="5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8" name="Google Shape;188;p30"/>
          <p:cNvSpPr txBox="1"/>
          <p:nvPr/>
        </p:nvSpPr>
        <p:spPr>
          <a:xfrm>
            <a:off x="1009850" y="1455000"/>
            <a:ext cx="3724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9CC33"/>
              </a:buClr>
              <a:buSzPts val="1200"/>
              <a:buFont typeface="Nunito"/>
              <a:buChar char="●"/>
            </a:pPr>
            <a:r>
              <a:rPr lang="es" sz="12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Crecimiento carbono neutro con respecto a 2019.</a:t>
            </a:r>
            <a:endParaRPr sz="12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9CC33"/>
              </a:buClr>
              <a:buSzPts val="1200"/>
              <a:buFont typeface="Nunito"/>
              <a:buChar char="●"/>
            </a:pPr>
            <a:r>
              <a:rPr lang="es" sz="12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Reducir/compensar el equivalente al 50% de emisiones domésticas al 2030.</a:t>
            </a:r>
            <a:endParaRPr sz="12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9CC33"/>
              </a:buClr>
              <a:buSzPts val="1200"/>
              <a:buFont typeface="Nunito"/>
              <a:buChar char="●"/>
            </a:pPr>
            <a:r>
              <a:rPr lang="es" sz="12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Ser carbono neutral al 2050</a:t>
            </a:r>
            <a:endParaRPr sz="12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89" name="Google Shape;189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05416" y="109139"/>
            <a:ext cx="522193" cy="49600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/>
          <p:nvPr/>
        </p:nvSpPr>
        <p:spPr>
          <a:xfrm>
            <a:off x="5599600" y="1838502"/>
            <a:ext cx="3554700" cy="25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45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Reducir emisiones no será suficiente</a:t>
            </a:r>
            <a:r>
              <a:rPr lang="es" sz="145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. El mundo también tendrá que construir infraestructuras, sistemas y elaborar políticas necesarias para absorber miles de millones de toneladas de CO</a:t>
            </a:r>
            <a:r>
              <a:rPr lang="es" sz="105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2</a:t>
            </a:r>
            <a:r>
              <a:rPr lang="es" sz="145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del aire, cada año.</a:t>
            </a:r>
            <a:endParaRPr sz="145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(IPCC)</a:t>
            </a:r>
            <a:endParaRPr b="1"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30"/>
          <p:cNvSpPr txBox="1"/>
          <p:nvPr/>
        </p:nvSpPr>
        <p:spPr>
          <a:xfrm>
            <a:off x="932671" y="3183250"/>
            <a:ext cx="522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rgbClr val="B3D73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b="1" sz="2600">
              <a:solidFill>
                <a:srgbClr val="B3D73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2" name="Google Shape;192;p30"/>
          <p:cNvCxnSpPr/>
          <p:nvPr/>
        </p:nvCxnSpPr>
        <p:spPr>
          <a:xfrm>
            <a:off x="1009851" y="2695601"/>
            <a:ext cx="3924000" cy="0"/>
          </a:xfrm>
          <a:prstGeom prst="straightConnector1">
            <a:avLst/>
          </a:prstGeom>
          <a:noFill/>
          <a:ln cap="flat" cmpd="sng" w="9525">
            <a:solidFill>
              <a:srgbClr val="99CC3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3" name="Google Shape;193;p30"/>
          <p:cNvSpPr txBox="1"/>
          <p:nvPr/>
        </p:nvSpPr>
        <p:spPr>
          <a:xfrm>
            <a:off x="932673" y="2827425"/>
            <a:ext cx="24321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99CC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los alcanzaremos?</a:t>
            </a:r>
            <a:endParaRPr b="1" sz="1200">
              <a:solidFill>
                <a:srgbClr val="99CC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Google Shape;194;p30"/>
          <p:cNvSpPr txBox="1"/>
          <p:nvPr/>
        </p:nvSpPr>
        <p:spPr>
          <a:xfrm>
            <a:off x="932671" y="3678575"/>
            <a:ext cx="522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rgbClr val="B3D73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b="1" sz="2600">
              <a:solidFill>
                <a:srgbClr val="B3D73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Google Shape;195;p30"/>
          <p:cNvSpPr txBox="1"/>
          <p:nvPr/>
        </p:nvSpPr>
        <p:spPr>
          <a:xfrm>
            <a:off x="1385150" y="3335650"/>
            <a:ext cx="328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Eficiencia y tecnología</a:t>
            </a:r>
            <a:endParaRPr sz="12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6" name="Google Shape;196;p30"/>
          <p:cNvSpPr txBox="1"/>
          <p:nvPr/>
        </p:nvSpPr>
        <p:spPr>
          <a:xfrm>
            <a:off x="932671" y="4187375"/>
            <a:ext cx="522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rgbClr val="B3D73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b="1" sz="2600">
              <a:solidFill>
                <a:srgbClr val="B3D73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7" name="Google Shape;197;p30"/>
          <p:cNvSpPr txBox="1"/>
          <p:nvPr/>
        </p:nvSpPr>
        <p:spPr>
          <a:xfrm>
            <a:off x="1381413" y="3755063"/>
            <a:ext cx="328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Sustainable Aviation Fuels (SAF)</a:t>
            </a:r>
            <a:endParaRPr sz="12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1378763" y="4237188"/>
            <a:ext cx="3288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Programas de Compensación enfocados en conservación de ecosistemas estratégicos</a:t>
            </a:r>
            <a:endParaRPr sz="12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mages.unsplash.com/photo-1536147116438-62679a5e01f2?ixlib=rb-1.2.1&amp;ixid=eyJhcHBfaWQiOjEyMDd9&amp;auto=format&amp;fit=crop&amp;w=934&amp;q=80" id="204" name="Google Shape;204;p31"/>
          <p:cNvPicPr preferRelativeResize="0"/>
          <p:nvPr/>
        </p:nvPicPr>
        <p:blipFill rotWithShape="1">
          <a:blip r:embed="rId3">
            <a:alphaModFix/>
          </a:blip>
          <a:srcRect b="60021" l="0" r="0" t="8752"/>
          <a:stretch/>
        </p:blipFill>
        <p:spPr>
          <a:xfrm rot="-5400000">
            <a:off x="-1393031" y="1393031"/>
            <a:ext cx="5143501" cy="235743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1"/>
          <p:cNvSpPr txBox="1"/>
          <p:nvPr/>
        </p:nvSpPr>
        <p:spPr>
          <a:xfrm>
            <a:off x="2847994" y="442422"/>
            <a:ext cx="40971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625">
            <a:noAutofit/>
          </a:bodyPr>
          <a:lstStyle/>
          <a:p>
            <a:pPr indent="0" lvl="0" marL="12700" marR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entury Gothic"/>
              <a:buNone/>
            </a:pPr>
            <a:r>
              <a:rPr b="1" i="0" lang="es" sz="3100" u="none" cap="none" strike="noStrike">
                <a:solidFill>
                  <a:srgbClr val="6AA84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Cambio Climático</a:t>
            </a:r>
            <a:endParaRPr b="1" i="0" sz="3100" u="none" cap="none" strike="noStrike">
              <a:solidFill>
                <a:srgbClr val="6AA84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" name="Google Shape;206;p31"/>
          <p:cNvPicPr preferRelativeResize="0"/>
          <p:nvPr/>
        </p:nvPicPr>
        <p:blipFill rotWithShape="1">
          <a:blip r:embed="rId4">
            <a:alphaModFix/>
          </a:blip>
          <a:srcRect b="0" l="2660" r="2660" t="0"/>
          <a:stretch/>
        </p:blipFill>
        <p:spPr>
          <a:xfrm>
            <a:off x="8464181" y="211011"/>
            <a:ext cx="489091" cy="40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8795" y="1035430"/>
            <a:ext cx="1053356" cy="111130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 txBox="1"/>
          <p:nvPr/>
        </p:nvSpPr>
        <p:spPr>
          <a:xfrm>
            <a:off x="3705101" y="1216475"/>
            <a:ext cx="2619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EC1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Compensación </a:t>
            </a:r>
            <a:r>
              <a:rPr lang="es" sz="1200">
                <a:latin typeface="Century Gothic"/>
                <a:ea typeface="Century Gothic"/>
                <a:cs typeface="Century Gothic"/>
                <a:sym typeface="Century Gothic"/>
              </a:rPr>
              <a:t>de huella de carbono en ecosistemas icónicos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31"/>
          <p:cNvSpPr txBox="1"/>
          <p:nvPr/>
        </p:nvSpPr>
        <p:spPr>
          <a:xfrm>
            <a:off x="3740750" y="3242750"/>
            <a:ext cx="2619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EC1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SAF </a:t>
            </a:r>
            <a:r>
              <a:rPr lang="e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combustible sostenible para la aviación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31"/>
          <p:cNvSpPr txBox="1"/>
          <p:nvPr/>
        </p:nvSpPr>
        <p:spPr>
          <a:xfrm>
            <a:off x="6401225" y="2136150"/>
            <a:ext cx="2619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EC1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Rutas carbono neutro </a:t>
            </a:r>
            <a:r>
              <a:rPr lang="e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1+1: Compensar para conservar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1" name="Google Shape;21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5674" y="1875993"/>
            <a:ext cx="1171847" cy="123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4445" y="3022174"/>
            <a:ext cx="1053356" cy="111130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1"/>
          <p:cNvSpPr txBox="1"/>
          <p:nvPr/>
        </p:nvSpPr>
        <p:spPr>
          <a:xfrm>
            <a:off x="7895450" y="3552325"/>
            <a:ext cx="1247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99CC33"/>
                </a:solidFill>
                <a:latin typeface="Trebuchet MS"/>
                <a:ea typeface="Trebuchet MS"/>
                <a:cs typeface="Trebuchet MS"/>
                <a:sym typeface="Trebuchet MS"/>
              </a:rPr>
              <a:t>Proyecto Nii Kaniti</a:t>
            </a:r>
            <a:endParaRPr sz="1000">
              <a:solidFill>
                <a:srgbClr val="99CC3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99CC33"/>
                </a:solidFill>
                <a:latin typeface="Trebuchet MS"/>
                <a:ea typeface="Trebuchet MS"/>
                <a:cs typeface="Trebuchet MS"/>
                <a:sym typeface="Trebuchet MS"/>
              </a:rPr>
              <a:t>(Ucayali, Perú)</a:t>
            </a:r>
            <a:endParaRPr sz="1000">
              <a:solidFill>
                <a:srgbClr val="99CC3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4" name="Google Shape;214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00300" y="2727350"/>
            <a:ext cx="1769666" cy="233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1"/>
          <p:cNvPicPr preferRelativeResize="0"/>
          <p:nvPr/>
        </p:nvPicPr>
        <p:blipFill rotWithShape="1">
          <a:blip r:embed="rId4">
            <a:alphaModFix/>
          </a:blip>
          <a:srcRect b="0" l="2660" r="2660" t="0"/>
          <a:stretch/>
        </p:blipFill>
        <p:spPr>
          <a:xfrm>
            <a:off x="7532345" y="3648207"/>
            <a:ext cx="364288" cy="300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014A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3"/>
          <p:cNvPicPr preferRelativeResize="0"/>
          <p:nvPr/>
        </p:nvPicPr>
        <p:blipFill rotWithShape="1">
          <a:blip r:embed="rId3">
            <a:alphaModFix/>
          </a:blip>
          <a:srcRect b="11006" l="9608" r="0" t="12774"/>
          <a:stretch/>
        </p:blipFill>
        <p:spPr>
          <a:xfrm>
            <a:off x="19" y="-8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3"/>
          <p:cNvSpPr/>
          <p:nvPr/>
        </p:nvSpPr>
        <p:spPr>
          <a:xfrm>
            <a:off x="-400050" y="-533400"/>
            <a:ext cx="1066800" cy="6381900"/>
          </a:xfrm>
          <a:prstGeom prst="rect">
            <a:avLst/>
          </a:prstGeom>
          <a:solidFill>
            <a:srgbClr val="FA01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3"/>
          <p:cNvSpPr/>
          <p:nvPr/>
        </p:nvSpPr>
        <p:spPr>
          <a:xfrm flipH="1" rot="-5400000">
            <a:off x="5939456" y="21900"/>
            <a:ext cx="1547700" cy="5099700"/>
          </a:xfrm>
          <a:prstGeom prst="round2SameRect">
            <a:avLst>
              <a:gd fmla="val 10877" name="adj1"/>
              <a:gd fmla="val 0" name="adj2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8" name="Google Shape;228;p33"/>
          <p:cNvCxnSpPr/>
          <p:nvPr/>
        </p:nvCxnSpPr>
        <p:spPr>
          <a:xfrm>
            <a:off x="5768509" y="1802050"/>
            <a:ext cx="0" cy="1539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9" name="Google Shape;229;p33"/>
          <p:cNvSpPr txBox="1"/>
          <p:nvPr/>
        </p:nvSpPr>
        <p:spPr>
          <a:xfrm>
            <a:off x="5929020" y="2033050"/>
            <a:ext cx="3019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ECONOMÍA CIRCULAR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que contiene firmar, dibujo, señal, reloj&#10;&#10;Descripción generada automáticamente" id="230" name="Google Shape;23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-135864" y="351657"/>
            <a:ext cx="767147" cy="31664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3"/>
          <p:cNvSpPr/>
          <p:nvPr/>
        </p:nvSpPr>
        <p:spPr>
          <a:xfrm>
            <a:off x="89367" y="-50"/>
            <a:ext cx="1100400" cy="5143500"/>
          </a:xfrm>
          <a:prstGeom prst="parallelogram">
            <a:avLst>
              <a:gd fmla="val 37676" name="adj"/>
            </a:avLst>
          </a:prstGeom>
          <a:solidFill>
            <a:srgbClr val="FA014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75775" y="1986535"/>
            <a:ext cx="1232200" cy="117044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3"/>
          <p:cNvSpPr txBox="1"/>
          <p:nvPr/>
        </p:nvSpPr>
        <p:spPr>
          <a:xfrm rot="-5400000">
            <a:off x="-650653" y="3959211"/>
            <a:ext cx="17736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1600">
            <a:no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lang="es" sz="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Estrategia de Sostenibilidad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